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diagrams/data2.xml" ContentType="application/vnd.openxmlformats-officedocument.drawingml.diagramData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2" r:id="rId5"/>
  </p:sldMasterIdLst>
  <p:notesMasterIdLst>
    <p:notesMasterId r:id="rId28"/>
  </p:notesMasterIdLst>
  <p:handoutMasterIdLst>
    <p:handoutMasterId r:id="rId29"/>
  </p:handoutMasterIdLst>
  <p:sldIdLst>
    <p:sldId id="1022" r:id="rId6"/>
    <p:sldId id="1023" r:id="rId7"/>
    <p:sldId id="1045" r:id="rId8"/>
    <p:sldId id="1018" r:id="rId9"/>
    <p:sldId id="993" r:id="rId10"/>
    <p:sldId id="1044" r:id="rId11"/>
    <p:sldId id="1025" r:id="rId12"/>
    <p:sldId id="1040" r:id="rId13"/>
    <p:sldId id="997" r:id="rId14"/>
    <p:sldId id="1027" r:id="rId15"/>
    <p:sldId id="1043" r:id="rId16"/>
    <p:sldId id="1026" r:id="rId17"/>
    <p:sldId id="1030" r:id="rId18"/>
    <p:sldId id="1031" r:id="rId19"/>
    <p:sldId id="1032" r:id="rId20"/>
    <p:sldId id="1041" r:id="rId21"/>
    <p:sldId id="1039" r:id="rId22"/>
    <p:sldId id="1042" r:id="rId23"/>
    <p:sldId id="1024" r:id="rId24"/>
    <p:sldId id="1034" r:id="rId25"/>
    <p:sldId id="1036" r:id="rId26"/>
    <p:sldId id="1015" r:id="rId27"/>
  </p:sldIdLst>
  <p:sldSz cx="9144000" cy="6858000" type="screen4x3"/>
  <p:notesSz cx="7315200" cy="9601200"/>
  <p:custDataLst>
    <p:tags r:id="rId30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in, Andy" initials="Y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E0000"/>
    <a:srgbClr val="FFFF99"/>
    <a:srgbClr val="FFFF66"/>
    <a:srgbClr val="CCCC00"/>
    <a:srgbClr val="66FF66"/>
    <a:srgbClr val="00CC00"/>
    <a:srgbClr val="003300"/>
    <a:srgbClr val="217BFF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77" autoAdjust="0"/>
    <p:restoredTop sz="59130" autoAdjust="0"/>
  </p:normalViewPr>
  <p:slideViewPr>
    <p:cSldViewPr snapToGrid="0">
      <p:cViewPr varScale="1">
        <p:scale>
          <a:sx n="52" d="100"/>
          <a:sy n="52" d="100"/>
        </p:scale>
        <p:origin x="-2352" y="-102"/>
      </p:cViewPr>
      <p:guideLst>
        <p:guide orient="horz" pos="2160"/>
        <p:guide pos="41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tags" Target="tags/tag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A794E-2B7D-4F9F-B20D-F43F45BD68F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799F1C-7191-4223-9706-CED858CF791B}">
      <dgm:prSet/>
      <dgm:spPr>
        <a:solidFill>
          <a:schemeClr val="tx2"/>
        </a:solidFill>
      </dgm:spPr>
      <dgm:t>
        <a:bodyPr/>
        <a:lstStyle/>
        <a:p>
          <a:pPr rtl="0"/>
          <a:r>
            <a:rPr lang="en-US" dirty="0" smtClean="0"/>
            <a:t>Motivation behind NETCP:</a:t>
          </a:r>
          <a:endParaRPr lang="en-US" dirty="0"/>
        </a:p>
      </dgm:t>
    </dgm:pt>
    <dgm:pt modelId="{72B6A85A-4735-4F2F-8343-AC6D44A4A8F7}" type="parTrans" cxnId="{A22A3245-D8CE-4B31-AA0D-314EEFF4B4A3}">
      <dgm:prSet/>
      <dgm:spPr/>
      <dgm:t>
        <a:bodyPr/>
        <a:lstStyle/>
        <a:p>
          <a:endParaRPr lang="en-US"/>
        </a:p>
      </dgm:t>
    </dgm:pt>
    <dgm:pt modelId="{A2078360-840C-452C-8B51-17C7FB6977F6}" type="sibTrans" cxnId="{A22A3245-D8CE-4B31-AA0D-314EEFF4B4A3}">
      <dgm:prSet/>
      <dgm:spPr/>
      <dgm:t>
        <a:bodyPr/>
        <a:lstStyle/>
        <a:p>
          <a:endParaRPr lang="en-US"/>
        </a:p>
      </dgm:t>
    </dgm:pt>
    <dgm:pt modelId="{64F84D86-141C-4724-A83B-1F228E2563FB}">
      <dgm:prSet/>
      <dgm:spPr/>
      <dgm:t>
        <a:bodyPr/>
        <a:lstStyle/>
        <a:p>
          <a:pPr rtl="0"/>
          <a:r>
            <a:rPr lang="en-US" dirty="0" smtClean="0"/>
            <a:t>Use firmware based PDSP (Packet Descriptor Processors) to do processing and encryption.</a:t>
          </a:r>
          <a:endParaRPr lang="en-US" dirty="0"/>
        </a:p>
      </dgm:t>
    </dgm:pt>
    <dgm:pt modelId="{B63BDE09-3FE0-4E4B-BB2E-3437116155C8}" type="parTrans" cxnId="{565101C0-9519-4B01-B252-4FB8ED386055}">
      <dgm:prSet/>
      <dgm:spPr/>
      <dgm:t>
        <a:bodyPr/>
        <a:lstStyle/>
        <a:p>
          <a:endParaRPr lang="en-US"/>
        </a:p>
      </dgm:t>
    </dgm:pt>
    <dgm:pt modelId="{FFDBED90-9737-449F-86C8-1867DB64BD7B}" type="sibTrans" cxnId="{565101C0-9519-4B01-B252-4FB8ED386055}">
      <dgm:prSet/>
      <dgm:spPr/>
      <dgm:t>
        <a:bodyPr/>
        <a:lstStyle/>
        <a:p>
          <a:endParaRPr lang="en-US"/>
        </a:p>
      </dgm:t>
    </dgm:pt>
    <dgm:pt modelId="{EA869F04-6007-4C91-8632-02D0488C5525}">
      <dgm:prSet/>
      <dgm:spPr>
        <a:solidFill>
          <a:schemeClr val="tx2"/>
        </a:solidFill>
      </dgm:spPr>
      <dgm:t>
        <a:bodyPr/>
        <a:lstStyle/>
        <a:p>
          <a:pPr rtl="0"/>
          <a:r>
            <a:rPr lang="en-US" dirty="0" smtClean="0"/>
            <a:t>Goals for both Packet Accelerator and Security Accelerator:</a:t>
          </a:r>
          <a:endParaRPr lang="en-US" dirty="0"/>
        </a:p>
      </dgm:t>
    </dgm:pt>
    <dgm:pt modelId="{EF78C630-2C53-4A32-A23C-3298E0B869E1}" type="parTrans" cxnId="{E89D39C7-F471-446F-83CA-18178E5681E4}">
      <dgm:prSet/>
      <dgm:spPr/>
      <dgm:t>
        <a:bodyPr/>
        <a:lstStyle/>
        <a:p>
          <a:endParaRPr lang="en-US"/>
        </a:p>
      </dgm:t>
    </dgm:pt>
    <dgm:pt modelId="{E7A66AEA-2B0C-4730-9F51-DAC82B26CA5F}" type="sibTrans" cxnId="{E89D39C7-F471-446F-83CA-18178E5681E4}">
      <dgm:prSet/>
      <dgm:spPr/>
      <dgm:t>
        <a:bodyPr/>
        <a:lstStyle/>
        <a:p>
          <a:endParaRPr lang="en-US"/>
        </a:p>
      </dgm:t>
    </dgm:pt>
    <dgm:pt modelId="{9683CDB7-19DD-4C9A-83E9-327EC15ED7E1}">
      <dgm:prSet/>
      <dgm:spPr/>
      <dgm:t>
        <a:bodyPr/>
        <a:lstStyle/>
        <a:p>
          <a:pPr rtl="0"/>
          <a:r>
            <a:rPr lang="en-US" dirty="0" smtClean="0"/>
            <a:t>Offload processing from the cores</a:t>
          </a:r>
          <a:endParaRPr lang="en-US" dirty="0"/>
        </a:p>
      </dgm:t>
    </dgm:pt>
    <dgm:pt modelId="{96DBDCF8-055C-4FF9-8735-57431759000E}" type="parTrans" cxnId="{999F0A43-8F45-4548-A2D7-5DD3FC3DE051}">
      <dgm:prSet/>
      <dgm:spPr/>
      <dgm:t>
        <a:bodyPr/>
        <a:lstStyle/>
        <a:p>
          <a:endParaRPr lang="en-US"/>
        </a:p>
      </dgm:t>
    </dgm:pt>
    <dgm:pt modelId="{C1A6D881-80C7-466C-80D9-8BC2BEAAAB79}" type="sibTrans" cxnId="{999F0A43-8F45-4548-A2D7-5DD3FC3DE051}">
      <dgm:prSet/>
      <dgm:spPr/>
      <dgm:t>
        <a:bodyPr/>
        <a:lstStyle/>
        <a:p>
          <a:endParaRPr lang="en-US"/>
        </a:p>
      </dgm:t>
    </dgm:pt>
    <dgm:pt modelId="{8D6B8103-18CE-4F59-9035-2CEF98432106}">
      <dgm:prSet/>
      <dgm:spPr/>
      <dgm:t>
        <a:bodyPr/>
        <a:lstStyle/>
        <a:p>
          <a:pPr rtl="0"/>
          <a:r>
            <a:rPr lang="en-US" dirty="0" smtClean="0"/>
            <a:t>Improve system integration</a:t>
          </a:r>
          <a:endParaRPr lang="en-US" dirty="0"/>
        </a:p>
      </dgm:t>
    </dgm:pt>
    <dgm:pt modelId="{6B389C39-3DC4-4922-92B0-3DB12E5A69C6}" type="parTrans" cxnId="{DA491C1A-4A90-40F3-85D7-D491B3BC5976}">
      <dgm:prSet/>
      <dgm:spPr/>
      <dgm:t>
        <a:bodyPr/>
        <a:lstStyle/>
        <a:p>
          <a:endParaRPr lang="en-US"/>
        </a:p>
      </dgm:t>
    </dgm:pt>
    <dgm:pt modelId="{194EA872-4444-4BA3-BCFB-66C5F99ECCF1}" type="sibTrans" cxnId="{DA491C1A-4A90-40F3-85D7-D491B3BC5976}">
      <dgm:prSet/>
      <dgm:spPr/>
      <dgm:t>
        <a:bodyPr/>
        <a:lstStyle/>
        <a:p>
          <a:endParaRPr lang="en-US"/>
        </a:p>
      </dgm:t>
    </dgm:pt>
    <dgm:pt modelId="{7AC82EAE-DBD6-46B6-BC29-E0B6D20E3C5F}">
      <dgm:prSet/>
      <dgm:spPr/>
      <dgm:t>
        <a:bodyPr/>
        <a:lstStyle/>
        <a:p>
          <a:pPr rtl="0"/>
          <a:r>
            <a:rPr lang="en-US" dirty="0" smtClean="0"/>
            <a:t>Allow cost savings at the system level</a:t>
          </a:r>
          <a:endParaRPr lang="en-US" dirty="0"/>
        </a:p>
      </dgm:t>
    </dgm:pt>
    <dgm:pt modelId="{861871E6-1FD4-4B4C-AE90-1DB1DD378BFF}" type="parTrans" cxnId="{70FB0227-83EE-4B7F-8F8E-CD8FF9F58F1F}">
      <dgm:prSet/>
      <dgm:spPr/>
      <dgm:t>
        <a:bodyPr/>
        <a:lstStyle/>
        <a:p>
          <a:endParaRPr lang="en-US"/>
        </a:p>
      </dgm:t>
    </dgm:pt>
    <dgm:pt modelId="{D34811B1-31A6-4318-AD89-C5FC019D7B02}" type="sibTrans" cxnId="{70FB0227-83EE-4B7F-8F8E-CD8FF9F58F1F}">
      <dgm:prSet/>
      <dgm:spPr/>
      <dgm:t>
        <a:bodyPr/>
        <a:lstStyle/>
        <a:p>
          <a:endParaRPr lang="en-US"/>
        </a:p>
      </dgm:t>
    </dgm:pt>
    <dgm:pt modelId="{87F3196F-73D8-4C56-A21E-9B57BF9B8EDC}">
      <dgm:prSet/>
      <dgm:spPr>
        <a:solidFill>
          <a:schemeClr val="tx2"/>
        </a:solidFill>
      </dgm:spPr>
      <dgm:t>
        <a:bodyPr/>
        <a:lstStyle/>
        <a:p>
          <a:pPr rtl="0"/>
          <a:r>
            <a:rPr lang="en-US" dirty="0" smtClean="0"/>
            <a:t>Security Key applications:</a:t>
          </a:r>
          <a:endParaRPr lang="en-US" dirty="0"/>
        </a:p>
      </dgm:t>
    </dgm:pt>
    <dgm:pt modelId="{1A992596-3993-4CAD-A2C8-9349C8AB4E9C}" type="parTrans" cxnId="{5F2B3A93-C7DA-4BBB-9C93-0198ED2AED77}">
      <dgm:prSet/>
      <dgm:spPr/>
      <dgm:t>
        <a:bodyPr/>
        <a:lstStyle/>
        <a:p>
          <a:endParaRPr lang="en-US"/>
        </a:p>
      </dgm:t>
    </dgm:pt>
    <dgm:pt modelId="{E14EB795-D5B0-4ED3-8E50-E15229B4B5CB}" type="sibTrans" cxnId="{5F2B3A93-C7DA-4BBB-9C93-0198ED2AED77}">
      <dgm:prSet/>
      <dgm:spPr/>
      <dgm:t>
        <a:bodyPr/>
        <a:lstStyle/>
        <a:p>
          <a:endParaRPr lang="en-US"/>
        </a:p>
      </dgm:t>
    </dgm:pt>
    <dgm:pt modelId="{0242569B-495A-4660-9BCD-F390F340DB07}">
      <dgm:prSet/>
      <dgm:spPr/>
      <dgm:t>
        <a:bodyPr/>
        <a:lstStyle/>
        <a:p>
          <a:pPr rtl="0"/>
          <a:r>
            <a:rPr lang="en-US" dirty="0" smtClean="0"/>
            <a:t>IPSec tunnel endpoint (e.g. LTE </a:t>
          </a:r>
          <a:r>
            <a:rPr lang="en-US" dirty="0" err="1" smtClean="0"/>
            <a:t>eNB</a:t>
          </a:r>
          <a:r>
            <a:rPr lang="en-US" dirty="0" smtClean="0"/>
            <a:t>, ...)</a:t>
          </a:r>
          <a:endParaRPr lang="en-US" dirty="0"/>
        </a:p>
      </dgm:t>
    </dgm:pt>
    <dgm:pt modelId="{2046E8C4-1AA2-42F6-BFCF-1E2695C0D914}" type="parTrans" cxnId="{17FB10F3-43E3-4E18-8DDB-371CF343C4F8}">
      <dgm:prSet/>
      <dgm:spPr/>
      <dgm:t>
        <a:bodyPr/>
        <a:lstStyle/>
        <a:p>
          <a:endParaRPr lang="en-US"/>
        </a:p>
      </dgm:t>
    </dgm:pt>
    <dgm:pt modelId="{FD5FCA54-FC0A-4399-8219-0A6CF10A2F72}" type="sibTrans" cxnId="{17FB10F3-43E3-4E18-8DDB-371CF343C4F8}">
      <dgm:prSet/>
      <dgm:spPr/>
      <dgm:t>
        <a:bodyPr/>
        <a:lstStyle/>
        <a:p>
          <a:endParaRPr lang="en-US"/>
        </a:p>
      </dgm:t>
    </dgm:pt>
    <dgm:pt modelId="{1AC80C10-0E38-4BBA-9344-F127AE2E41DA}">
      <dgm:prSet/>
      <dgm:spPr/>
      <dgm:t>
        <a:bodyPr/>
        <a:lstStyle/>
        <a:p>
          <a:pPr rtl="0"/>
          <a:r>
            <a:rPr lang="en-US" dirty="0" smtClean="0"/>
            <a:t>Secure RTP (SRTP)</a:t>
          </a:r>
          <a:endParaRPr lang="en-US" dirty="0"/>
        </a:p>
      </dgm:t>
    </dgm:pt>
    <dgm:pt modelId="{AE679D69-EEF5-4D67-938F-20FB95EF0209}" type="parTrans" cxnId="{71AA3984-D469-4166-BACD-245C8E2A61A1}">
      <dgm:prSet/>
      <dgm:spPr/>
      <dgm:t>
        <a:bodyPr/>
        <a:lstStyle/>
        <a:p>
          <a:endParaRPr lang="en-US"/>
        </a:p>
      </dgm:t>
    </dgm:pt>
    <dgm:pt modelId="{6C36E7AF-2963-4C17-AC78-0A282F62222F}" type="sibTrans" cxnId="{71AA3984-D469-4166-BACD-245C8E2A61A1}">
      <dgm:prSet/>
      <dgm:spPr/>
      <dgm:t>
        <a:bodyPr/>
        <a:lstStyle/>
        <a:p>
          <a:endParaRPr lang="en-US"/>
        </a:p>
      </dgm:t>
    </dgm:pt>
    <dgm:pt modelId="{DF741260-DECA-411B-8C91-11BB0218B5F3}">
      <dgm:prSet/>
      <dgm:spPr/>
      <dgm:t>
        <a:bodyPr/>
        <a:lstStyle/>
        <a:p>
          <a:pPr rtl="0"/>
          <a:r>
            <a:rPr lang="en-US" dirty="0" smtClean="0"/>
            <a:t>Air interface (2G/3G/4G) security processing</a:t>
          </a:r>
          <a:endParaRPr lang="en-US" dirty="0"/>
        </a:p>
      </dgm:t>
    </dgm:pt>
    <dgm:pt modelId="{A006D3EC-C229-4609-86E2-24EE7A3F2E9C}" type="parTrans" cxnId="{21918A66-F950-41F4-9BE1-560CC5705C73}">
      <dgm:prSet/>
      <dgm:spPr/>
      <dgm:t>
        <a:bodyPr/>
        <a:lstStyle/>
        <a:p>
          <a:endParaRPr lang="en-US"/>
        </a:p>
      </dgm:t>
    </dgm:pt>
    <dgm:pt modelId="{7DCEBA08-8506-4100-A9C8-79DCA1CBC416}" type="sibTrans" cxnId="{21918A66-F950-41F4-9BE1-560CC5705C73}">
      <dgm:prSet/>
      <dgm:spPr/>
      <dgm:t>
        <a:bodyPr/>
        <a:lstStyle/>
        <a:p>
          <a:endParaRPr lang="en-US"/>
        </a:p>
      </dgm:t>
    </dgm:pt>
    <dgm:pt modelId="{314135D3-B123-4EF6-BCC3-CDF3A4D97B01}" type="pres">
      <dgm:prSet presAssocID="{628A794E-2B7D-4F9F-B20D-F43F45BD68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DB22EB-0B74-489C-BE73-AF00A8020C44}" type="pres">
      <dgm:prSet presAssocID="{E0799F1C-7191-4223-9706-CED858CF791B}" presName="parentLin" presStyleCnt="0"/>
      <dgm:spPr/>
    </dgm:pt>
    <dgm:pt modelId="{6EC2DA2D-814E-4FB0-A198-09B07B2237AF}" type="pres">
      <dgm:prSet presAssocID="{E0799F1C-7191-4223-9706-CED858CF791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35916AC-4E75-4800-B6BE-6B8418CB3082}" type="pres">
      <dgm:prSet presAssocID="{E0799F1C-7191-4223-9706-CED858CF791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94C30-FA10-47B3-BC6C-ECFB67490297}" type="pres">
      <dgm:prSet presAssocID="{E0799F1C-7191-4223-9706-CED858CF791B}" presName="negativeSpace" presStyleCnt="0"/>
      <dgm:spPr/>
    </dgm:pt>
    <dgm:pt modelId="{27A33204-CB9E-4A98-A714-99F7B65D6364}" type="pres">
      <dgm:prSet presAssocID="{E0799F1C-7191-4223-9706-CED858CF791B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F0DF0-3905-4F05-8C78-13E81DF36CCC}" type="pres">
      <dgm:prSet presAssocID="{A2078360-840C-452C-8B51-17C7FB6977F6}" presName="spaceBetweenRectangles" presStyleCnt="0"/>
      <dgm:spPr/>
    </dgm:pt>
    <dgm:pt modelId="{CCD141C0-7B8A-4A6C-B1E8-ADDD6EE5EF62}" type="pres">
      <dgm:prSet presAssocID="{EA869F04-6007-4C91-8632-02D0488C5525}" presName="parentLin" presStyleCnt="0"/>
      <dgm:spPr/>
    </dgm:pt>
    <dgm:pt modelId="{03CC74A6-4E21-4868-B671-AA376F122980}" type="pres">
      <dgm:prSet presAssocID="{EA869F04-6007-4C91-8632-02D0488C552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38E25B8-84B8-40C9-8785-17C20EFFA966}" type="pres">
      <dgm:prSet presAssocID="{EA869F04-6007-4C91-8632-02D0488C552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6F597-E680-4697-9A0C-B6EC19B04645}" type="pres">
      <dgm:prSet presAssocID="{EA869F04-6007-4C91-8632-02D0488C5525}" presName="negativeSpace" presStyleCnt="0"/>
      <dgm:spPr/>
    </dgm:pt>
    <dgm:pt modelId="{241D107D-E2AE-407C-B94A-E6747736EC76}" type="pres">
      <dgm:prSet presAssocID="{EA869F04-6007-4C91-8632-02D0488C552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3A1CB-0DD9-4F49-9D5B-12417B450747}" type="pres">
      <dgm:prSet presAssocID="{E7A66AEA-2B0C-4730-9F51-DAC82B26CA5F}" presName="spaceBetweenRectangles" presStyleCnt="0"/>
      <dgm:spPr/>
    </dgm:pt>
    <dgm:pt modelId="{F6E46947-795D-4404-AC07-6FB2647E538B}" type="pres">
      <dgm:prSet presAssocID="{87F3196F-73D8-4C56-A21E-9B57BF9B8EDC}" presName="parentLin" presStyleCnt="0"/>
      <dgm:spPr/>
    </dgm:pt>
    <dgm:pt modelId="{47AE91F7-B5D3-47B5-A268-3280FC732747}" type="pres">
      <dgm:prSet presAssocID="{87F3196F-73D8-4C56-A21E-9B57BF9B8EDC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703D6AE3-07F0-436A-B177-1C9E2F7D5AA5}" type="pres">
      <dgm:prSet presAssocID="{87F3196F-73D8-4C56-A21E-9B57BF9B8ED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0AD43-8EB9-4667-9580-830DC231B3F6}" type="pres">
      <dgm:prSet presAssocID="{87F3196F-73D8-4C56-A21E-9B57BF9B8EDC}" presName="negativeSpace" presStyleCnt="0"/>
      <dgm:spPr/>
    </dgm:pt>
    <dgm:pt modelId="{88F6D96F-C2F3-4840-AECD-0BE4F94B05DB}" type="pres">
      <dgm:prSet presAssocID="{87F3196F-73D8-4C56-A21E-9B57BF9B8ED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86903A-BFB6-4DEF-845C-D8BF87F2EE0C}" type="presOf" srcId="{E0799F1C-7191-4223-9706-CED858CF791B}" destId="{6EC2DA2D-814E-4FB0-A198-09B07B2237AF}" srcOrd="0" destOrd="0" presId="urn:microsoft.com/office/officeart/2005/8/layout/list1"/>
    <dgm:cxn modelId="{17FB10F3-43E3-4E18-8DDB-371CF343C4F8}" srcId="{87F3196F-73D8-4C56-A21E-9B57BF9B8EDC}" destId="{0242569B-495A-4660-9BCD-F390F340DB07}" srcOrd="0" destOrd="0" parTransId="{2046E8C4-1AA2-42F6-BFCF-1E2695C0D914}" sibTransId="{FD5FCA54-FC0A-4399-8219-0A6CF10A2F72}"/>
    <dgm:cxn modelId="{1E3F36B8-80E4-48D6-A9D6-461CB5E356BB}" type="presOf" srcId="{64F84D86-141C-4724-A83B-1F228E2563FB}" destId="{27A33204-CB9E-4A98-A714-99F7B65D6364}" srcOrd="0" destOrd="0" presId="urn:microsoft.com/office/officeart/2005/8/layout/list1"/>
    <dgm:cxn modelId="{565101C0-9519-4B01-B252-4FB8ED386055}" srcId="{E0799F1C-7191-4223-9706-CED858CF791B}" destId="{64F84D86-141C-4724-A83B-1F228E2563FB}" srcOrd="0" destOrd="0" parTransId="{B63BDE09-3FE0-4E4B-BB2E-3437116155C8}" sibTransId="{FFDBED90-9737-449F-86C8-1867DB64BD7B}"/>
    <dgm:cxn modelId="{2DD14954-94A8-4513-831C-64A53474B721}" type="presOf" srcId="{8D6B8103-18CE-4F59-9035-2CEF98432106}" destId="{241D107D-E2AE-407C-B94A-E6747736EC76}" srcOrd="0" destOrd="1" presId="urn:microsoft.com/office/officeart/2005/8/layout/list1"/>
    <dgm:cxn modelId="{E89D39C7-F471-446F-83CA-18178E5681E4}" srcId="{628A794E-2B7D-4F9F-B20D-F43F45BD68F6}" destId="{EA869F04-6007-4C91-8632-02D0488C5525}" srcOrd="1" destOrd="0" parTransId="{EF78C630-2C53-4A32-A23C-3298E0B869E1}" sibTransId="{E7A66AEA-2B0C-4730-9F51-DAC82B26CA5F}"/>
    <dgm:cxn modelId="{AC8B804D-388A-4D8A-9753-51853720510B}" type="presOf" srcId="{1AC80C10-0E38-4BBA-9344-F127AE2E41DA}" destId="{88F6D96F-C2F3-4840-AECD-0BE4F94B05DB}" srcOrd="0" destOrd="1" presId="urn:microsoft.com/office/officeart/2005/8/layout/list1"/>
    <dgm:cxn modelId="{4661DDDF-3697-4704-97A5-C0F038DB57BD}" type="presOf" srcId="{EA869F04-6007-4C91-8632-02D0488C5525}" destId="{03CC74A6-4E21-4868-B671-AA376F122980}" srcOrd="0" destOrd="0" presId="urn:microsoft.com/office/officeart/2005/8/layout/list1"/>
    <dgm:cxn modelId="{94CDB8E9-0CD9-47DE-AE65-86E74FD8C29F}" type="presOf" srcId="{87F3196F-73D8-4C56-A21E-9B57BF9B8EDC}" destId="{47AE91F7-B5D3-47B5-A268-3280FC732747}" srcOrd="0" destOrd="0" presId="urn:microsoft.com/office/officeart/2005/8/layout/list1"/>
    <dgm:cxn modelId="{70FB0227-83EE-4B7F-8F8E-CD8FF9F58F1F}" srcId="{EA869F04-6007-4C91-8632-02D0488C5525}" destId="{7AC82EAE-DBD6-46B6-BC29-E0B6D20E3C5F}" srcOrd="2" destOrd="0" parTransId="{861871E6-1FD4-4B4C-AE90-1DB1DD378BFF}" sibTransId="{D34811B1-31A6-4318-AD89-C5FC019D7B02}"/>
    <dgm:cxn modelId="{64B01C85-6F42-4074-AF18-8A2C678737BE}" type="presOf" srcId="{0242569B-495A-4660-9BCD-F390F340DB07}" destId="{88F6D96F-C2F3-4840-AECD-0BE4F94B05DB}" srcOrd="0" destOrd="0" presId="urn:microsoft.com/office/officeart/2005/8/layout/list1"/>
    <dgm:cxn modelId="{40770A9D-2A41-49D2-A18A-1680CBA78EDE}" type="presOf" srcId="{628A794E-2B7D-4F9F-B20D-F43F45BD68F6}" destId="{314135D3-B123-4EF6-BCC3-CDF3A4D97B01}" srcOrd="0" destOrd="0" presId="urn:microsoft.com/office/officeart/2005/8/layout/list1"/>
    <dgm:cxn modelId="{0162FD62-E262-4741-945D-291B965B1266}" type="presOf" srcId="{EA869F04-6007-4C91-8632-02D0488C5525}" destId="{F38E25B8-84B8-40C9-8785-17C20EFFA966}" srcOrd="1" destOrd="0" presId="urn:microsoft.com/office/officeart/2005/8/layout/list1"/>
    <dgm:cxn modelId="{A22A3245-D8CE-4B31-AA0D-314EEFF4B4A3}" srcId="{628A794E-2B7D-4F9F-B20D-F43F45BD68F6}" destId="{E0799F1C-7191-4223-9706-CED858CF791B}" srcOrd="0" destOrd="0" parTransId="{72B6A85A-4735-4F2F-8343-AC6D44A4A8F7}" sibTransId="{A2078360-840C-452C-8B51-17C7FB6977F6}"/>
    <dgm:cxn modelId="{999F0A43-8F45-4548-A2D7-5DD3FC3DE051}" srcId="{EA869F04-6007-4C91-8632-02D0488C5525}" destId="{9683CDB7-19DD-4C9A-83E9-327EC15ED7E1}" srcOrd="0" destOrd="0" parTransId="{96DBDCF8-055C-4FF9-8735-57431759000E}" sibTransId="{C1A6D881-80C7-466C-80D9-8BC2BEAAAB79}"/>
    <dgm:cxn modelId="{DA491C1A-4A90-40F3-85D7-D491B3BC5976}" srcId="{EA869F04-6007-4C91-8632-02D0488C5525}" destId="{8D6B8103-18CE-4F59-9035-2CEF98432106}" srcOrd="1" destOrd="0" parTransId="{6B389C39-3DC4-4922-92B0-3DB12E5A69C6}" sibTransId="{194EA872-4444-4BA3-BCFB-66C5F99ECCF1}"/>
    <dgm:cxn modelId="{5F2B3A93-C7DA-4BBB-9C93-0198ED2AED77}" srcId="{628A794E-2B7D-4F9F-B20D-F43F45BD68F6}" destId="{87F3196F-73D8-4C56-A21E-9B57BF9B8EDC}" srcOrd="2" destOrd="0" parTransId="{1A992596-3993-4CAD-A2C8-9349C8AB4E9C}" sibTransId="{E14EB795-D5B0-4ED3-8E50-E15229B4B5CB}"/>
    <dgm:cxn modelId="{21918A66-F950-41F4-9BE1-560CC5705C73}" srcId="{87F3196F-73D8-4C56-A21E-9B57BF9B8EDC}" destId="{DF741260-DECA-411B-8C91-11BB0218B5F3}" srcOrd="2" destOrd="0" parTransId="{A006D3EC-C229-4609-86E2-24EE7A3F2E9C}" sibTransId="{7DCEBA08-8506-4100-A9C8-79DCA1CBC416}"/>
    <dgm:cxn modelId="{E7D51430-6D26-4648-AABD-6BF8533AA277}" type="presOf" srcId="{E0799F1C-7191-4223-9706-CED858CF791B}" destId="{035916AC-4E75-4800-B6BE-6B8418CB3082}" srcOrd="1" destOrd="0" presId="urn:microsoft.com/office/officeart/2005/8/layout/list1"/>
    <dgm:cxn modelId="{B5BB6D39-429D-44CA-9BE5-F7DE102B0617}" type="presOf" srcId="{DF741260-DECA-411B-8C91-11BB0218B5F3}" destId="{88F6D96F-C2F3-4840-AECD-0BE4F94B05DB}" srcOrd="0" destOrd="2" presId="urn:microsoft.com/office/officeart/2005/8/layout/list1"/>
    <dgm:cxn modelId="{94AB488A-71A8-4523-B6A2-910A6C0B4382}" type="presOf" srcId="{7AC82EAE-DBD6-46B6-BC29-E0B6D20E3C5F}" destId="{241D107D-E2AE-407C-B94A-E6747736EC76}" srcOrd="0" destOrd="2" presId="urn:microsoft.com/office/officeart/2005/8/layout/list1"/>
    <dgm:cxn modelId="{7B158906-D787-454D-8273-5FC26690ECB6}" type="presOf" srcId="{9683CDB7-19DD-4C9A-83E9-327EC15ED7E1}" destId="{241D107D-E2AE-407C-B94A-E6747736EC76}" srcOrd="0" destOrd="0" presId="urn:microsoft.com/office/officeart/2005/8/layout/list1"/>
    <dgm:cxn modelId="{71AA3984-D469-4166-BACD-245C8E2A61A1}" srcId="{87F3196F-73D8-4C56-A21E-9B57BF9B8EDC}" destId="{1AC80C10-0E38-4BBA-9344-F127AE2E41DA}" srcOrd="1" destOrd="0" parTransId="{AE679D69-EEF5-4D67-938F-20FB95EF0209}" sibTransId="{6C36E7AF-2963-4C17-AC78-0A282F62222F}"/>
    <dgm:cxn modelId="{FF47CA4F-A807-42BD-995B-EEBF70D30390}" type="presOf" srcId="{87F3196F-73D8-4C56-A21E-9B57BF9B8EDC}" destId="{703D6AE3-07F0-436A-B177-1C9E2F7D5AA5}" srcOrd="1" destOrd="0" presId="urn:microsoft.com/office/officeart/2005/8/layout/list1"/>
    <dgm:cxn modelId="{29A6B394-5DD4-4255-BB1C-8BC9777DEB3B}" type="presParOf" srcId="{314135D3-B123-4EF6-BCC3-CDF3A4D97B01}" destId="{3CDB22EB-0B74-489C-BE73-AF00A8020C44}" srcOrd="0" destOrd="0" presId="urn:microsoft.com/office/officeart/2005/8/layout/list1"/>
    <dgm:cxn modelId="{F15B9742-6A82-49EE-8F01-C0A30BA3D00F}" type="presParOf" srcId="{3CDB22EB-0B74-489C-BE73-AF00A8020C44}" destId="{6EC2DA2D-814E-4FB0-A198-09B07B2237AF}" srcOrd="0" destOrd="0" presId="urn:microsoft.com/office/officeart/2005/8/layout/list1"/>
    <dgm:cxn modelId="{1705CE62-BDB9-4DFB-A38A-6D346B7FEA75}" type="presParOf" srcId="{3CDB22EB-0B74-489C-BE73-AF00A8020C44}" destId="{035916AC-4E75-4800-B6BE-6B8418CB3082}" srcOrd="1" destOrd="0" presId="urn:microsoft.com/office/officeart/2005/8/layout/list1"/>
    <dgm:cxn modelId="{DA5231D7-3643-4E59-9B97-F052E1366F9F}" type="presParOf" srcId="{314135D3-B123-4EF6-BCC3-CDF3A4D97B01}" destId="{83494C30-FA10-47B3-BC6C-ECFB67490297}" srcOrd="1" destOrd="0" presId="urn:microsoft.com/office/officeart/2005/8/layout/list1"/>
    <dgm:cxn modelId="{D3B277B6-7B7A-433D-8058-D0D6A5C17A27}" type="presParOf" srcId="{314135D3-B123-4EF6-BCC3-CDF3A4D97B01}" destId="{27A33204-CB9E-4A98-A714-99F7B65D6364}" srcOrd="2" destOrd="0" presId="urn:microsoft.com/office/officeart/2005/8/layout/list1"/>
    <dgm:cxn modelId="{E2789ABC-B6B8-4D35-BE02-5291D61F4DDD}" type="presParOf" srcId="{314135D3-B123-4EF6-BCC3-CDF3A4D97B01}" destId="{6B1F0DF0-3905-4F05-8C78-13E81DF36CCC}" srcOrd="3" destOrd="0" presId="urn:microsoft.com/office/officeart/2005/8/layout/list1"/>
    <dgm:cxn modelId="{743BA8A5-874C-4058-91C9-45ACD960DEAA}" type="presParOf" srcId="{314135D3-B123-4EF6-BCC3-CDF3A4D97B01}" destId="{CCD141C0-7B8A-4A6C-B1E8-ADDD6EE5EF62}" srcOrd="4" destOrd="0" presId="urn:microsoft.com/office/officeart/2005/8/layout/list1"/>
    <dgm:cxn modelId="{1D875C45-F32B-44C8-B0EA-8F7177E71AB1}" type="presParOf" srcId="{CCD141C0-7B8A-4A6C-B1E8-ADDD6EE5EF62}" destId="{03CC74A6-4E21-4868-B671-AA376F122980}" srcOrd="0" destOrd="0" presId="urn:microsoft.com/office/officeart/2005/8/layout/list1"/>
    <dgm:cxn modelId="{FE1C4B5A-C643-4676-BB90-1979A3B6ADCB}" type="presParOf" srcId="{CCD141C0-7B8A-4A6C-B1E8-ADDD6EE5EF62}" destId="{F38E25B8-84B8-40C9-8785-17C20EFFA966}" srcOrd="1" destOrd="0" presId="urn:microsoft.com/office/officeart/2005/8/layout/list1"/>
    <dgm:cxn modelId="{E28B7565-5C49-452F-9DEF-DC26250956D6}" type="presParOf" srcId="{314135D3-B123-4EF6-BCC3-CDF3A4D97B01}" destId="{8D46F597-E680-4697-9A0C-B6EC19B04645}" srcOrd="5" destOrd="0" presId="urn:microsoft.com/office/officeart/2005/8/layout/list1"/>
    <dgm:cxn modelId="{7D5DDFD5-1E01-46E8-98E7-567231F7F01E}" type="presParOf" srcId="{314135D3-B123-4EF6-BCC3-CDF3A4D97B01}" destId="{241D107D-E2AE-407C-B94A-E6747736EC76}" srcOrd="6" destOrd="0" presId="urn:microsoft.com/office/officeart/2005/8/layout/list1"/>
    <dgm:cxn modelId="{9BC06DFE-09B8-455A-98DF-2B347843DE67}" type="presParOf" srcId="{314135D3-B123-4EF6-BCC3-CDF3A4D97B01}" destId="{4423A1CB-0DD9-4F49-9D5B-12417B450747}" srcOrd="7" destOrd="0" presId="urn:microsoft.com/office/officeart/2005/8/layout/list1"/>
    <dgm:cxn modelId="{34C26EB6-D7EA-4601-87E9-995B0BE9CBF1}" type="presParOf" srcId="{314135D3-B123-4EF6-BCC3-CDF3A4D97B01}" destId="{F6E46947-795D-4404-AC07-6FB2647E538B}" srcOrd="8" destOrd="0" presId="urn:microsoft.com/office/officeart/2005/8/layout/list1"/>
    <dgm:cxn modelId="{8B29A50D-F809-49F2-9D62-7C9A34E58C17}" type="presParOf" srcId="{F6E46947-795D-4404-AC07-6FB2647E538B}" destId="{47AE91F7-B5D3-47B5-A268-3280FC732747}" srcOrd="0" destOrd="0" presId="urn:microsoft.com/office/officeart/2005/8/layout/list1"/>
    <dgm:cxn modelId="{AB4A1CC5-001E-41BE-8CB4-9D23DA2DCFF4}" type="presParOf" srcId="{F6E46947-795D-4404-AC07-6FB2647E538B}" destId="{703D6AE3-07F0-436A-B177-1C9E2F7D5AA5}" srcOrd="1" destOrd="0" presId="urn:microsoft.com/office/officeart/2005/8/layout/list1"/>
    <dgm:cxn modelId="{BA0A2421-F887-4FA9-8CE9-EF203AF21442}" type="presParOf" srcId="{314135D3-B123-4EF6-BCC3-CDF3A4D97B01}" destId="{66A0AD43-8EB9-4667-9580-830DC231B3F6}" srcOrd="9" destOrd="0" presId="urn:microsoft.com/office/officeart/2005/8/layout/list1"/>
    <dgm:cxn modelId="{5007DD23-BEB9-4E75-BA12-29755538BB77}" type="presParOf" srcId="{314135D3-B123-4EF6-BCC3-CDF3A4D97B01}" destId="{88F6D96F-C2F3-4840-AECD-0BE4F94B05D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6B9677-DBD7-4C74-9C06-648D9AA5D9A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A23EED-8253-43FC-906D-BC86E824A10E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n-US" sz="1050" dirty="0" smtClean="0"/>
            <a:t>Motivation</a:t>
          </a:r>
          <a:endParaRPr lang="en-US" sz="1050" dirty="0"/>
        </a:p>
      </dgm:t>
    </dgm:pt>
    <dgm:pt modelId="{7443DAA7-D42A-4F2F-A722-1A53BD203B98}" type="parTrans" cxnId="{B1516BCB-4A4C-482F-9A11-BE894F61B982}">
      <dgm:prSet/>
      <dgm:spPr/>
      <dgm:t>
        <a:bodyPr/>
        <a:lstStyle/>
        <a:p>
          <a:endParaRPr lang="en-US" sz="2800"/>
        </a:p>
      </dgm:t>
    </dgm:pt>
    <dgm:pt modelId="{2DEF211D-C419-48B5-B843-3F266C68AD93}" type="sibTrans" cxnId="{B1516BCB-4A4C-482F-9A11-BE894F61B982}">
      <dgm:prSet/>
      <dgm:spPr/>
      <dgm:t>
        <a:bodyPr/>
        <a:lstStyle/>
        <a:p>
          <a:endParaRPr lang="en-US" sz="2800"/>
        </a:p>
      </dgm:t>
    </dgm:pt>
    <dgm:pt modelId="{8888F206-D620-4E26-A3BB-32698308F6CC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Hardware Encryption, Decryption, and Authentication</a:t>
          </a:r>
          <a:endParaRPr lang="en-US" sz="1050" dirty="0"/>
        </a:p>
      </dgm:t>
    </dgm:pt>
    <dgm:pt modelId="{C083E7F3-C2D0-4C20-972C-02840A31557F}" type="parTrans" cxnId="{BB8F48FD-A9EC-4E83-8094-D4A40160FB44}">
      <dgm:prSet/>
      <dgm:spPr/>
      <dgm:t>
        <a:bodyPr/>
        <a:lstStyle/>
        <a:p>
          <a:endParaRPr lang="en-US" sz="2800"/>
        </a:p>
      </dgm:t>
    </dgm:pt>
    <dgm:pt modelId="{F978D0DF-EB97-4568-A23D-5FC36CE6A452}" type="sibTrans" cxnId="{BB8F48FD-A9EC-4E83-8094-D4A40160FB44}">
      <dgm:prSet/>
      <dgm:spPr/>
      <dgm:t>
        <a:bodyPr/>
        <a:lstStyle/>
        <a:p>
          <a:endParaRPr lang="en-US" sz="2800"/>
        </a:p>
      </dgm:t>
    </dgm:pt>
    <dgm:pt modelId="{02D5CE42-820D-4CFA-AA81-FF25D4AF58C7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Faster than software</a:t>
          </a:r>
          <a:endParaRPr lang="en-US" sz="1050" dirty="0"/>
        </a:p>
      </dgm:t>
    </dgm:pt>
    <dgm:pt modelId="{5E9B8494-4DCC-4E17-B58E-5FE96CFECEA0}" type="parTrans" cxnId="{FFE45F5D-383B-4879-BDA1-8B4D7FE60F64}">
      <dgm:prSet/>
      <dgm:spPr/>
      <dgm:t>
        <a:bodyPr/>
        <a:lstStyle/>
        <a:p>
          <a:endParaRPr lang="en-US" sz="2800"/>
        </a:p>
      </dgm:t>
    </dgm:pt>
    <dgm:pt modelId="{A058DFE3-7D64-4732-8622-C0D62F564BEA}" type="sibTrans" cxnId="{FFE45F5D-383B-4879-BDA1-8B4D7FE60F64}">
      <dgm:prSet/>
      <dgm:spPr/>
      <dgm:t>
        <a:bodyPr/>
        <a:lstStyle/>
        <a:p>
          <a:endParaRPr lang="en-US" sz="2800"/>
        </a:p>
      </dgm:t>
    </dgm:pt>
    <dgm:pt modelId="{E298D33B-60B2-4EBE-B55F-812309EF8631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n-US" sz="1050" dirty="0" smtClean="0"/>
            <a:t>Supported Protocols</a:t>
          </a:r>
          <a:endParaRPr lang="en-US" sz="1050" dirty="0"/>
        </a:p>
      </dgm:t>
    </dgm:pt>
    <dgm:pt modelId="{7C52FBF0-A152-4864-B4B3-CEA488C4A68B}" type="parTrans" cxnId="{794AAF47-9930-4161-894D-46F1CC51EBDC}">
      <dgm:prSet/>
      <dgm:spPr/>
      <dgm:t>
        <a:bodyPr/>
        <a:lstStyle/>
        <a:p>
          <a:endParaRPr lang="en-US" sz="2800"/>
        </a:p>
      </dgm:t>
    </dgm:pt>
    <dgm:pt modelId="{647909F2-3988-424C-B32D-10F7970A0187}" type="sibTrans" cxnId="{794AAF47-9930-4161-894D-46F1CC51EBDC}">
      <dgm:prSet/>
      <dgm:spPr/>
      <dgm:t>
        <a:bodyPr/>
        <a:lstStyle/>
        <a:p>
          <a:endParaRPr lang="en-US" sz="2800"/>
        </a:p>
      </dgm:t>
    </dgm:pt>
    <dgm:pt modelId="{1B6C2BBB-89F6-412D-91D6-C1D3B1AB9424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err="1" smtClean="0"/>
            <a:t>IPsec</a:t>
          </a:r>
          <a:r>
            <a:rPr lang="en-US" sz="1050" dirty="0" smtClean="0"/>
            <a:t> ESP</a:t>
          </a:r>
          <a:endParaRPr lang="en-US" sz="1050" dirty="0"/>
        </a:p>
      </dgm:t>
    </dgm:pt>
    <dgm:pt modelId="{DDF8A6F9-9A1D-4669-8CB7-84AA615E291A}" type="parTrans" cxnId="{BCCCD161-64BC-4FC5-B224-24231EA70A21}">
      <dgm:prSet/>
      <dgm:spPr/>
      <dgm:t>
        <a:bodyPr/>
        <a:lstStyle/>
        <a:p>
          <a:endParaRPr lang="en-US" sz="2800"/>
        </a:p>
      </dgm:t>
    </dgm:pt>
    <dgm:pt modelId="{A9B1A643-8B7E-4D0D-8686-8934768D6F39}" type="sibTrans" cxnId="{BCCCD161-64BC-4FC5-B224-24231EA70A21}">
      <dgm:prSet/>
      <dgm:spPr/>
      <dgm:t>
        <a:bodyPr/>
        <a:lstStyle/>
        <a:p>
          <a:endParaRPr lang="en-US" sz="2800"/>
        </a:p>
      </dgm:t>
    </dgm:pt>
    <dgm:pt modelId="{3CAE2D1E-1DCF-4636-AFDF-AA27C07F8121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err="1" smtClean="0"/>
            <a:t>IPsec</a:t>
          </a:r>
          <a:r>
            <a:rPr lang="en-US" sz="1050" dirty="0" smtClean="0"/>
            <a:t> AH</a:t>
          </a:r>
          <a:endParaRPr lang="en-US" sz="1050" dirty="0"/>
        </a:p>
      </dgm:t>
    </dgm:pt>
    <dgm:pt modelId="{525D4A8B-1C83-4ABD-B296-D5C58E941A1F}" type="parTrans" cxnId="{2B0EB1A3-EA46-40BD-B31B-3132F0258E6D}">
      <dgm:prSet/>
      <dgm:spPr/>
      <dgm:t>
        <a:bodyPr/>
        <a:lstStyle/>
        <a:p>
          <a:endParaRPr lang="en-US" sz="2800"/>
        </a:p>
      </dgm:t>
    </dgm:pt>
    <dgm:pt modelId="{205A2C4B-86E9-4E01-8745-A8DBCC384941}" type="sibTrans" cxnId="{2B0EB1A3-EA46-40BD-B31B-3132F0258E6D}">
      <dgm:prSet/>
      <dgm:spPr/>
      <dgm:t>
        <a:bodyPr/>
        <a:lstStyle/>
        <a:p>
          <a:endParaRPr lang="en-US" sz="2800"/>
        </a:p>
      </dgm:t>
    </dgm:pt>
    <dgm:pt modelId="{042D7E72-7B05-4629-8BC0-00411220E2D0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SRTP</a:t>
          </a:r>
          <a:endParaRPr lang="en-US" sz="1050" dirty="0"/>
        </a:p>
      </dgm:t>
    </dgm:pt>
    <dgm:pt modelId="{E9AD7E43-2A9D-46C8-84B1-6861C26A5134}" type="parTrans" cxnId="{55D8CF9D-2CBF-4D83-8EBE-C538B97DFD94}">
      <dgm:prSet/>
      <dgm:spPr/>
      <dgm:t>
        <a:bodyPr/>
        <a:lstStyle/>
        <a:p>
          <a:endParaRPr lang="en-US" sz="2800"/>
        </a:p>
      </dgm:t>
    </dgm:pt>
    <dgm:pt modelId="{F35DDEE0-8107-4B62-89D0-71B69FB36962}" type="sibTrans" cxnId="{55D8CF9D-2CBF-4D83-8EBE-C538B97DFD94}">
      <dgm:prSet/>
      <dgm:spPr/>
      <dgm:t>
        <a:bodyPr/>
        <a:lstStyle/>
        <a:p>
          <a:endParaRPr lang="en-US" sz="2800"/>
        </a:p>
      </dgm:t>
    </dgm:pt>
    <dgm:pt modelId="{74728731-3920-493D-B5E6-067974B0BB77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3GPP</a:t>
          </a:r>
          <a:endParaRPr lang="en-US" sz="1050" dirty="0"/>
        </a:p>
      </dgm:t>
    </dgm:pt>
    <dgm:pt modelId="{0FAB0F28-7D27-4AC6-8993-2B0BC783D0D0}" type="parTrans" cxnId="{6FBA02DE-6717-4689-B8F8-97450B1A4887}">
      <dgm:prSet/>
      <dgm:spPr/>
      <dgm:t>
        <a:bodyPr/>
        <a:lstStyle/>
        <a:p>
          <a:endParaRPr lang="en-US" sz="2800"/>
        </a:p>
      </dgm:t>
    </dgm:pt>
    <dgm:pt modelId="{214447DA-0336-47FE-9847-627FF0FD2260}" type="sibTrans" cxnId="{6FBA02DE-6717-4689-B8F8-97450B1A4887}">
      <dgm:prSet/>
      <dgm:spPr/>
      <dgm:t>
        <a:bodyPr/>
        <a:lstStyle/>
        <a:p>
          <a:endParaRPr lang="en-US" sz="2800"/>
        </a:p>
      </dgm:t>
    </dgm:pt>
    <dgm:pt modelId="{28F22B2C-2616-4E46-9991-2BAD217AF32F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n-US" sz="1050" dirty="0" smtClean="0"/>
            <a:t>Each security accelerator supports:</a:t>
          </a:r>
          <a:endParaRPr lang="en-US" sz="1050" dirty="0"/>
        </a:p>
      </dgm:t>
    </dgm:pt>
    <dgm:pt modelId="{F213DA24-E55D-4197-BDA4-91803E4F51B7}" type="parTrans" cxnId="{22F4222B-A958-4641-9F0A-AF68F81EEC71}">
      <dgm:prSet/>
      <dgm:spPr/>
      <dgm:t>
        <a:bodyPr/>
        <a:lstStyle/>
        <a:p>
          <a:endParaRPr lang="en-US" sz="2800"/>
        </a:p>
      </dgm:t>
    </dgm:pt>
    <dgm:pt modelId="{09687ECB-6673-466A-B0EE-E1A09035D267}" type="sibTrans" cxnId="{22F4222B-A958-4641-9F0A-AF68F81EEC71}">
      <dgm:prSet/>
      <dgm:spPr/>
      <dgm:t>
        <a:bodyPr/>
        <a:lstStyle/>
        <a:p>
          <a:endParaRPr lang="en-US" sz="2800"/>
        </a:p>
      </dgm:t>
    </dgm:pt>
    <dgm:pt modelId="{9658175F-8436-42B4-8B84-83949EE00602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Loosely coupled accelerator at 1.5M packets per second</a:t>
          </a:r>
          <a:endParaRPr lang="en-US" sz="1050" dirty="0"/>
        </a:p>
      </dgm:t>
    </dgm:pt>
    <dgm:pt modelId="{E65D097B-9E6C-4F54-BA6E-49D3FF4677B4}" type="parTrans" cxnId="{7E10C5A9-BB10-4A8B-888D-EEC4BB66EF0B}">
      <dgm:prSet/>
      <dgm:spPr/>
      <dgm:t>
        <a:bodyPr/>
        <a:lstStyle/>
        <a:p>
          <a:endParaRPr lang="en-US" sz="2800"/>
        </a:p>
      </dgm:t>
    </dgm:pt>
    <dgm:pt modelId="{D9BFF6C6-B454-412E-8CB1-446DE4E67CF2}" type="sibTrans" cxnId="{7E10C5A9-BB10-4A8B-888D-EEC4BB66EF0B}">
      <dgm:prSet/>
      <dgm:spPr/>
      <dgm:t>
        <a:bodyPr/>
        <a:lstStyle/>
        <a:p>
          <a:endParaRPr lang="en-US" sz="2800"/>
        </a:p>
      </dgm:t>
    </dgm:pt>
    <dgm:pt modelId="{B879DA70-AF99-4E18-922B-34357BECE2AF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Authentication and replay protection at Gigabit Ethernet wire rate</a:t>
          </a:r>
          <a:endParaRPr lang="en-US" sz="1050" dirty="0"/>
        </a:p>
      </dgm:t>
    </dgm:pt>
    <dgm:pt modelId="{3FEA4CA8-9F16-4069-9D25-7B8D61EFB3BD}" type="parTrans" cxnId="{E0339072-32E7-4006-9D0C-484694A7CE77}">
      <dgm:prSet/>
      <dgm:spPr/>
      <dgm:t>
        <a:bodyPr/>
        <a:lstStyle/>
        <a:p>
          <a:endParaRPr lang="en-US" sz="2800"/>
        </a:p>
      </dgm:t>
    </dgm:pt>
    <dgm:pt modelId="{83CB3998-B2DB-4232-9AEE-972825AC86E0}" type="sibTrans" cxnId="{E0339072-32E7-4006-9D0C-484694A7CE77}">
      <dgm:prSet/>
      <dgm:spPr/>
      <dgm:t>
        <a:bodyPr/>
        <a:lstStyle/>
        <a:p>
          <a:endParaRPr lang="en-US" sz="2800"/>
        </a:p>
      </dgm:t>
    </dgm:pt>
    <dgm:pt modelId="{BAF2B88D-E9BB-4593-8FA4-FC49411CB9E6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Pre- and post- algorithm packet header processing and security association maintenance</a:t>
          </a:r>
          <a:endParaRPr lang="en-US" sz="1050" dirty="0"/>
        </a:p>
      </dgm:t>
    </dgm:pt>
    <dgm:pt modelId="{FAD27DBC-4387-4F85-A5D5-303227478788}" type="parTrans" cxnId="{1F6AD06A-1666-4775-8DBB-8990C94ECCE4}">
      <dgm:prSet/>
      <dgm:spPr/>
      <dgm:t>
        <a:bodyPr/>
        <a:lstStyle/>
        <a:p>
          <a:endParaRPr lang="en-US" sz="2800"/>
        </a:p>
      </dgm:t>
    </dgm:pt>
    <dgm:pt modelId="{0B873175-9895-42A3-B5DE-2E0866933910}" type="sibTrans" cxnId="{1F6AD06A-1666-4775-8DBB-8990C94ECCE4}">
      <dgm:prSet/>
      <dgm:spPr/>
      <dgm:t>
        <a:bodyPr/>
        <a:lstStyle/>
        <a:p>
          <a:endParaRPr lang="en-US" sz="2800"/>
        </a:p>
      </dgm:t>
    </dgm:pt>
    <dgm:pt modelId="{EA4BBE85-74DE-4A70-8927-25E470AAC435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Context caching for security associations (SW or HW managed)</a:t>
          </a:r>
          <a:endParaRPr lang="en-US" sz="1050" dirty="0"/>
        </a:p>
      </dgm:t>
    </dgm:pt>
    <dgm:pt modelId="{9F8C5446-AA05-4B6D-8556-5266569B8634}" type="parTrans" cxnId="{AF00357C-E15A-4C7E-A10A-69D2C07FA379}">
      <dgm:prSet/>
      <dgm:spPr/>
      <dgm:t>
        <a:bodyPr/>
        <a:lstStyle/>
        <a:p>
          <a:endParaRPr lang="en-US" sz="2800"/>
        </a:p>
      </dgm:t>
    </dgm:pt>
    <dgm:pt modelId="{E93175CC-F745-470B-827F-9B808F56E237}" type="sibTrans" cxnId="{AF00357C-E15A-4C7E-A10A-69D2C07FA379}">
      <dgm:prSet/>
      <dgm:spPr/>
      <dgm:t>
        <a:bodyPr/>
        <a:lstStyle/>
        <a:p>
          <a:endParaRPr lang="en-US" sz="2800"/>
        </a:p>
      </dgm:t>
    </dgm:pt>
    <dgm:pt modelId="{150DA2E3-6547-49FC-867C-1592819CBAAA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050" dirty="0" smtClean="0"/>
            <a:t>Can be used by NetCP without host intervention and by SW in parallel</a:t>
          </a:r>
          <a:endParaRPr lang="en-US" sz="1050" dirty="0"/>
        </a:p>
      </dgm:t>
    </dgm:pt>
    <dgm:pt modelId="{6AAF04B1-9B81-4BD3-A517-0FCEE4FE5AD8}" type="parTrans" cxnId="{054B0C91-0913-46F3-B108-7416FD4574F1}">
      <dgm:prSet/>
      <dgm:spPr/>
      <dgm:t>
        <a:bodyPr/>
        <a:lstStyle/>
        <a:p>
          <a:endParaRPr lang="en-US" sz="2800"/>
        </a:p>
      </dgm:t>
    </dgm:pt>
    <dgm:pt modelId="{F877C6F6-834E-450A-84E6-B5E787D820CB}" type="sibTrans" cxnId="{054B0C91-0913-46F3-B108-7416FD4574F1}">
      <dgm:prSet/>
      <dgm:spPr/>
      <dgm:t>
        <a:bodyPr/>
        <a:lstStyle/>
        <a:p>
          <a:endParaRPr lang="en-US" sz="2800"/>
        </a:p>
      </dgm:t>
    </dgm:pt>
    <dgm:pt modelId="{D9239160-D9E1-47A8-A7B2-E2F7025E5FBD}" type="pres">
      <dgm:prSet presAssocID="{046B9677-DBD7-4C74-9C06-648D9AA5D9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8D813D-0DAF-4652-9086-EB4F735DFF68}" type="pres">
      <dgm:prSet presAssocID="{ACA23EED-8253-43FC-906D-BC86E824A10E}" presName="parentLin" presStyleCnt="0"/>
      <dgm:spPr/>
    </dgm:pt>
    <dgm:pt modelId="{09FAE7CF-D2FF-4030-A52A-7B2EB257EE33}" type="pres">
      <dgm:prSet presAssocID="{ACA23EED-8253-43FC-906D-BC86E824A10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0F0E11C-7ABB-4C83-A94C-F3A4E4EBD843}" type="pres">
      <dgm:prSet presAssocID="{ACA23EED-8253-43FC-906D-BC86E824A10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E4420-3F0C-4337-B80F-7925C3D922B2}" type="pres">
      <dgm:prSet presAssocID="{ACA23EED-8253-43FC-906D-BC86E824A10E}" presName="negativeSpace" presStyleCnt="0"/>
      <dgm:spPr/>
    </dgm:pt>
    <dgm:pt modelId="{4E0CBBAB-B172-4769-BF94-E1892488ECA6}" type="pres">
      <dgm:prSet presAssocID="{ACA23EED-8253-43FC-906D-BC86E824A10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0C02C-DC52-47CF-B99C-0E9A6390DDAD}" type="pres">
      <dgm:prSet presAssocID="{2DEF211D-C419-48B5-B843-3F266C68AD93}" presName="spaceBetweenRectangles" presStyleCnt="0"/>
      <dgm:spPr/>
    </dgm:pt>
    <dgm:pt modelId="{E59ED08F-15A9-477E-96E1-F7355EA3F36B}" type="pres">
      <dgm:prSet presAssocID="{E298D33B-60B2-4EBE-B55F-812309EF8631}" presName="parentLin" presStyleCnt="0"/>
      <dgm:spPr/>
    </dgm:pt>
    <dgm:pt modelId="{D77EA4AA-27F5-4386-94AC-AB0EA795687D}" type="pres">
      <dgm:prSet presAssocID="{E298D33B-60B2-4EBE-B55F-812309EF863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1B455A6-66AB-4695-97C2-F2B7002ACB38}" type="pres">
      <dgm:prSet presAssocID="{E298D33B-60B2-4EBE-B55F-812309EF863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1F3F6-185D-4E1D-A550-065DE9D8875B}" type="pres">
      <dgm:prSet presAssocID="{E298D33B-60B2-4EBE-B55F-812309EF8631}" presName="negativeSpace" presStyleCnt="0"/>
      <dgm:spPr/>
    </dgm:pt>
    <dgm:pt modelId="{5608F2BE-43E3-47BC-88C8-7A6925DC31A2}" type="pres">
      <dgm:prSet presAssocID="{E298D33B-60B2-4EBE-B55F-812309EF863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3C8F21-3005-4E8A-9447-0EAE89BCD2B1}" type="pres">
      <dgm:prSet presAssocID="{647909F2-3988-424C-B32D-10F7970A0187}" presName="spaceBetweenRectangles" presStyleCnt="0"/>
      <dgm:spPr/>
    </dgm:pt>
    <dgm:pt modelId="{BE45749D-47C8-4C7B-83A6-37CEC6CB23A5}" type="pres">
      <dgm:prSet presAssocID="{28F22B2C-2616-4E46-9991-2BAD217AF32F}" presName="parentLin" presStyleCnt="0"/>
      <dgm:spPr/>
    </dgm:pt>
    <dgm:pt modelId="{7C40A4DF-B17A-4D6D-8AB0-5C340A9C5F57}" type="pres">
      <dgm:prSet presAssocID="{28F22B2C-2616-4E46-9991-2BAD217AF32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4CEA183-B12A-4A00-94D8-322810444CE7}" type="pres">
      <dgm:prSet presAssocID="{28F22B2C-2616-4E46-9991-2BAD217AF32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25414-2A8D-45A6-B213-A53D2CD46431}" type="pres">
      <dgm:prSet presAssocID="{28F22B2C-2616-4E46-9991-2BAD217AF32F}" presName="negativeSpace" presStyleCnt="0"/>
      <dgm:spPr/>
    </dgm:pt>
    <dgm:pt modelId="{4FA543D2-0B8C-46CB-AA4E-0BB2FE0B954F}" type="pres">
      <dgm:prSet presAssocID="{28F22B2C-2616-4E46-9991-2BAD217AF32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4AAF47-9930-4161-894D-46F1CC51EBDC}" srcId="{046B9677-DBD7-4C74-9C06-648D9AA5D9A8}" destId="{E298D33B-60B2-4EBE-B55F-812309EF8631}" srcOrd="1" destOrd="0" parTransId="{7C52FBF0-A152-4864-B4B3-CEA488C4A68B}" sibTransId="{647909F2-3988-424C-B32D-10F7970A0187}"/>
    <dgm:cxn modelId="{DDF71FE1-21E9-4B93-AF19-D277F7DF5732}" type="presOf" srcId="{ACA23EED-8253-43FC-906D-BC86E824A10E}" destId="{20F0E11C-7ABB-4C83-A94C-F3A4E4EBD843}" srcOrd="1" destOrd="0" presId="urn:microsoft.com/office/officeart/2005/8/layout/list1"/>
    <dgm:cxn modelId="{1F0A18DB-E63E-4AC7-825C-BD52C0E4A206}" type="presOf" srcId="{02D5CE42-820D-4CFA-AA81-FF25D4AF58C7}" destId="{4E0CBBAB-B172-4769-BF94-E1892488ECA6}" srcOrd="0" destOrd="1" presId="urn:microsoft.com/office/officeart/2005/8/layout/list1"/>
    <dgm:cxn modelId="{BCCCD161-64BC-4FC5-B224-24231EA70A21}" srcId="{E298D33B-60B2-4EBE-B55F-812309EF8631}" destId="{1B6C2BBB-89F6-412D-91D6-C1D3B1AB9424}" srcOrd="0" destOrd="0" parTransId="{DDF8A6F9-9A1D-4669-8CB7-84AA615E291A}" sibTransId="{A9B1A643-8B7E-4D0D-8686-8934768D6F39}"/>
    <dgm:cxn modelId="{BB8F48FD-A9EC-4E83-8094-D4A40160FB44}" srcId="{ACA23EED-8253-43FC-906D-BC86E824A10E}" destId="{8888F206-D620-4E26-A3BB-32698308F6CC}" srcOrd="0" destOrd="0" parTransId="{C083E7F3-C2D0-4C20-972C-02840A31557F}" sibTransId="{F978D0DF-EB97-4568-A23D-5FC36CE6A452}"/>
    <dgm:cxn modelId="{7A995B61-99A1-4FFE-809D-E2A7C02321F8}" type="presOf" srcId="{E298D33B-60B2-4EBE-B55F-812309EF8631}" destId="{61B455A6-66AB-4695-97C2-F2B7002ACB38}" srcOrd="1" destOrd="0" presId="urn:microsoft.com/office/officeart/2005/8/layout/list1"/>
    <dgm:cxn modelId="{095F89C4-3C6A-4E84-B1D2-C6E27740F9F1}" type="presOf" srcId="{3CAE2D1E-1DCF-4636-AFDF-AA27C07F8121}" destId="{5608F2BE-43E3-47BC-88C8-7A6925DC31A2}" srcOrd="0" destOrd="1" presId="urn:microsoft.com/office/officeart/2005/8/layout/list1"/>
    <dgm:cxn modelId="{2B0EB1A3-EA46-40BD-B31B-3132F0258E6D}" srcId="{E298D33B-60B2-4EBE-B55F-812309EF8631}" destId="{3CAE2D1E-1DCF-4636-AFDF-AA27C07F8121}" srcOrd="1" destOrd="0" parTransId="{525D4A8B-1C83-4ABD-B296-D5C58E941A1F}" sibTransId="{205A2C4B-86E9-4E01-8745-A8DBCC384941}"/>
    <dgm:cxn modelId="{DD46DFE9-A720-45FB-9A28-B2962DF34500}" type="presOf" srcId="{28F22B2C-2616-4E46-9991-2BAD217AF32F}" destId="{7C40A4DF-B17A-4D6D-8AB0-5C340A9C5F57}" srcOrd="0" destOrd="0" presId="urn:microsoft.com/office/officeart/2005/8/layout/list1"/>
    <dgm:cxn modelId="{39F19F24-BA78-4086-9000-5CFABD7580AE}" type="presOf" srcId="{8888F206-D620-4E26-A3BB-32698308F6CC}" destId="{4E0CBBAB-B172-4769-BF94-E1892488ECA6}" srcOrd="0" destOrd="0" presId="urn:microsoft.com/office/officeart/2005/8/layout/list1"/>
    <dgm:cxn modelId="{406B506A-F502-418C-879C-1505C86EABB8}" type="presOf" srcId="{042D7E72-7B05-4629-8BC0-00411220E2D0}" destId="{5608F2BE-43E3-47BC-88C8-7A6925DC31A2}" srcOrd="0" destOrd="2" presId="urn:microsoft.com/office/officeart/2005/8/layout/list1"/>
    <dgm:cxn modelId="{6FBA02DE-6717-4689-B8F8-97450B1A4887}" srcId="{E298D33B-60B2-4EBE-B55F-812309EF8631}" destId="{74728731-3920-493D-B5E6-067974B0BB77}" srcOrd="3" destOrd="0" parTransId="{0FAB0F28-7D27-4AC6-8993-2B0BC783D0D0}" sibTransId="{214447DA-0336-47FE-9847-627FF0FD2260}"/>
    <dgm:cxn modelId="{1F6AD06A-1666-4775-8DBB-8990C94ECCE4}" srcId="{28F22B2C-2616-4E46-9991-2BAD217AF32F}" destId="{BAF2B88D-E9BB-4593-8FA4-FC49411CB9E6}" srcOrd="1" destOrd="0" parTransId="{FAD27DBC-4387-4F85-A5D5-303227478788}" sibTransId="{0B873175-9895-42A3-B5DE-2E0866933910}"/>
    <dgm:cxn modelId="{44F7B790-749B-4982-90B5-F2AAFD9DC57C}" type="presOf" srcId="{EA4BBE85-74DE-4A70-8927-25E470AAC435}" destId="{4FA543D2-0B8C-46CB-AA4E-0BB2FE0B954F}" srcOrd="0" destOrd="3" presId="urn:microsoft.com/office/officeart/2005/8/layout/list1"/>
    <dgm:cxn modelId="{E0339072-32E7-4006-9D0C-484694A7CE77}" srcId="{9658175F-8436-42B4-8B84-83949EE00602}" destId="{B879DA70-AF99-4E18-922B-34357BECE2AF}" srcOrd="0" destOrd="0" parTransId="{3FEA4CA8-9F16-4069-9D25-7B8D61EFB3BD}" sibTransId="{83CB3998-B2DB-4232-9AEE-972825AC86E0}"/>
    <dgm:cxn modelId="{0719305B-CD99-4357-896A-C0BFED0D7774}" type="presOf" srcId="{B879DA70-AF99-4E18-922B-34357BECE2AF}" destId="{4FA543D2-0B8C-46CB-AA4E-0BB2FE0B954F}" srcOrd="0" destOrd="1" presId="urn:microsoft.com/office/officeart/2005/8/layout/list1"/>
    <dgm:cxn modelId="{AFA5C03C-943C-4AA5-891D-FDCAD26AA7EF}" type="presOf" srcId="{9658175F-8436-42B4-8B84-83949EE00602}" destId="{4FA543D2-0B8C-46CB-AA4E-0BB2FE0B954F}" srcOrd="0" destOrd="0" presId="urn:microsoft.com/office/officeart/2005/8/layout/list1"/>
    <dgm:cxn modelId="{2F93FB77-2CCE-485D-ABEF-FE228CBCB94F}" type="presOf" srcId="{28F22B2C-2616-4E46-9991-2BAD217AF32F}" destId="{E4CEA183-B12A-4A00-94D8-322810444CE7}" srcOrd="1" destOrd="0" presId="urn:microsoft.com/office/officeart/2005/8/layout/list1"/>
    <dgm:cxn modelId="{55D8CF9D-2CBF-4D83-8EBE-C538B97DFD94}" srcId="{E298D33B-60B2-4EBE-B55F-812309EF8631}" destId="{042D7E72-7B05-4629-8BC0-00411220E2D0}" srcOrd="2" destOrd="0" parTransId="{E9AD7E43-2A9D-46C8-84B1-6861C26A5134}" sibTransId="{F35DDEE0-8107-4B62-89D0-71B69FB36962}"/>
    <dgm:cxn modelId="{22F4222B-A958-4641-9F0A-AF68F81EEC71}" srcId="{046B9677-DBD7-4C74-9C06-648D9AA5D9A8}" destId="{28F22B2C-2616-4E46-9991-2BAD217AF32F}" srcOrd="2" destOrd="0" parTransId="{F213DA24-E55D-4197-BDA4-91803E4F51B7}" sibTransId="{09687ECB-6673-466A-B0EE-E1A09035D267}"/>
    <dgm:cxn modelId="{0122603D-65C2-448C-A882-B45086FCE825}" type="presOf" srcId="{1B6C2BBB-89F6-412D-91D6-C1D3B1AB9424}" destId="{5608F2BE-43E3-47BC-88C8-7A6925DC31A2}" srcOrd="0" destOrd="0" presId="urn:microsoft.com/office/officeart/2005/8/layout/list1"/>
    <dgm:cxn modelId="{DE4C1A72-F0FB-44D6-A3A3-5CD0F82512FF}" type="presOf" srcId="{046B9677-DBD7-4C74-9C06-648D9AA5D9A8}" destId="{D9239160-D9E1-47A8-A7B2-E2F7025E5FBD}" srcOrd="0" destOrd="0" presId="urn:microsoft.com/office/officeart/2005/8/layout/list1"/>
    <dgm:cxn modelId="{E4535CD3-E027-4717-8D3C-F854A7C156BC}" type="presOf" srcId="{150DA2E3-6547-49FC-867C-1592819CBAAA}" destId="{4FA543D2-0B8C-46CB-AA4E-0BB2FE0B954F}" srcOrd="0" destOrd="4" presId="urn:microsoft.com/office/officeart/2005/8/layout/list1"/>
    <dgm:cxn modelId="{F14F1C28-BDC6-46C0-9852-484640C08F66}" type="presOf" srcId="{74728731-3920-493D-B5E6-067974B0BB77}" destId="{5608F2BE-43E3-47BC-88C8-7A6925DC31A2}" srcOrd="0" destOrd="3" presId="urn:microsoft.com/office/officeart/2005/8/layout/list1"/>
    <dgm:cxn modelId="{3B7965BD-8258-4AD2-AC55-E4B2017EFCED}" type="presOf" srcId="{BAF2B88D-E9BB-4593-8FA4-FC49411CB9E6}" destId="{4FA543D2-0B8C-46CB-AA4E-0BB2FE0B954F}" srcOrd="0" destOrd="2" presId="urn:microsoft.com/office/officeart/2005/8/layout/list1"/>
    <dgm:cxn modelId="{FFE45F5D-383B-4879-BDA1-8B4D7FE60F64}" srcId="{ACA23EED-8253-43FC-906D-BC86E824A10E}" destId="{02D5CE42-820D-4CFA-AA81-FF25D4AF58C7}" srcOrd="1" destOrd="0" parTransId="{5E9B8494-4DCC-4E17-B58E-5FE96CFECEA0}" sibTransId="{A058DFE3-7D64-4732-8622-C0D62F564BEA}"/>
    <dgm:cxn modelId="{7E10C5A9-BB10-4A8B-888D-EEC4BB66EF0B}" srcId="{28F22B2C-2616-4E46-9991-2BAD217AF32F}" destId="{9658175F-8436-42B4-8B84-83949EE00602}" srcOrd="0" destOrd="0" parTransId="{E65D097B-9E6C-4F54-BA6E-49D3FF4677B4}" sibTransId="{D9BFF6C6-B454-412E-8CB1-446DE4E67CF2}"/>
    <dgm:cxn modelId="{B1516BCB-4A4C-482F-9A11-BE894F61B982}" srcId="{046B9677-DBD7-4C74-9C06-648D9AA5D9A8}" destId="{ACA23EED-8253-43FC-906D-BC86E824A10E}" srcOrd="0" destOrd="0" parTransId="{7443DAA7-D42A-4F2F-A722-1A53BD203B98}" sibTransId="{2DEF211D-C419-48B5-B843-3F266C68AD93}"/>
    <dgm:cxn modelId="{AF00357C-E15A-4C7E-A10A-69D2C07FA379}" srcId="{28F22B2C-2616-4E46-9991-2BAD217AF32F}" destId="{EA4BBE85-74DE-4A70-8927-25E470AAC435}" srcOrd="2" destOrd="0" parTransId="{9F8C5446-AA05-4B6D-8556-5266569B8634}" sibTransId="{E93175CC-F745-470B-827F-9B808F56E237}"/>
    <dgm:cxn modelId="{61E2D872-3285-4AFD-A811-FB043453D989}" type="presOf" srcId="{ACA23EED-8253-43FC-906D-BC86E824A10E}" destId="{09FAE7CF-D2FF-4030-A52A-7B2EB257EE33}" srcOrd="0" destOrd="0" presId="urn:microsoft.com/office/officeart/2005/8/layout/list1"/>
    <dgm:cxn modelId="{105B8CB4-2316-4265-889B-AC4EDDC9531C}" type="presOf" srcId="{E298D33B-60B2-4EBE-B55F-812309EF8631}" destId="{D77EA4AA-27F5-4386-94AC-AB0EA795687D}" srcOrd="0" destOrd="0" presId="urn:microsoft.com/office/officeart/2005/8/layout/list1"/>
    <dgm:cxn modelId="{054B0C91-0913-46F3-B108-7416FD4574F1}" srcId="{28F22B2C-2616-4E46-9991-2BAD217AF32F}" destId="{150DA2E3-6547-49FC-867C-1592819CBAAA}" srcOrd="3" destOrd="0" parTransId="{6AAF04B1-9B81-4BD3-A517-0FCEE4FE5AD8}" sibTransId="{F877C6F6-834E-450A-84E6-B5E787D820CB}"/>
    <dgm:cxn modelId="{E0B817E4-DD74-43DE-BBCB-BBD6896A22A2}" type="presParOf" srcId="{D9239160-D9E1-47A8-A7B2-E2F7025E5FBD}" destId="{658D813D-0DAF-4652-9086-EB4F735DFF68}" srcOrd="0" destOrd="0" presId="urn:microsoft.com/office/officeart/2005/8/layout/list1"/>
    <dgm:cxn modelId="{BC7BFB2A-240A-4C91-882C-40AED6307487}" type="presParOf" srcId="{658D813D-0DAF-4652-9086-EB4F735DFF68}" destId="{09FAE7CF-D2FF-4030-A52A-7B2EB257EE33}" srcOrd="0" destOrd="0" presId="urn:microsoft.com/office/officeart/2005/8/layout/list1"/>
    <dgm:cxn modelId="{2BE691A6-36F3-431F-9D48-8BBB179D5FB7}" type="presParOf" srcId="{658D813D-0DAF-4652-9086-EB4F735DFF68}" destId="{20F0E11C-7ABB-4C83-A94C-F3A4E4EBD843}" srcOrd="1" destOrd="0" presId="urn:microsoft.com/office/officeart/2005/8/layout/list1"/>
    <dgm:cxn modelId="{0E972EE8-8255-4489-AD04-EF25B3B493B6}" type="presParOf" srcId="{D9239160-D9E1-47A8-A7B2-E2F7025E5FBD}" destId="{C35E4420-3F0C-4337-B80F-7925C3D922B2}" srcOrd="1" destOrd="0" presId="urn:microsoft.com/office/officeart/2005/8/layout/list1"/>
    <dgm:cxn modelId="{7A1E26FA-55CC-4179-9856-F960EE602920}" type="presParOf" srcId="{D9239160-D9E1-47A8-A7B2-E2F7025E5FBD}" destId="{4E0CBBAB-B172-4769-BF94-E1892488ECA6}" srcOrd="2" destOrd="0" presId="urn:microsoft.com/office/officeart/2005/8/layout/list1"/>
    <dgm:cxn modelId="{0E0C793C-E605-4EB2-B839-C9C20BEB529B}" type="presParOf" srcId="{D9239160-D9E1-47A8-A7B2-E2F7025E5FBD}" destId="{3E90C02C-DC52-47CF-B99C-0E9A6390DDAD}" srcOrd="3" destOrd="0" presId="urn:microsoft.com/office/officeart/2005/8/layout/list1"/>
    <dgm:cxn modelId="{80733505-4CB7-4231-8735-A770691BDC53}" type="presParOf" srcId="{D9239160-D9E1-47A8-A7B2-E2F7025E5FBD}" destId="{E59ED08F-15A9-477E-96E1-F7355EA3F36B}" srcOrd="4" destOrd="0" presId="urn:microsoft.com/office/officeart/2005/8/layout/list1"/>
    <dgm:cxn modelId="{55F1957A-FBA6-4C7D-9563-F645877AA316}" type="presParOf" srcId="{E59ED08F-15A9-477E-96E1-F7355EA3F36B}" destId="{D77EA4AA-27F5-4386-94AC-AB0EA795687D}" srcOrd="0" destOrd="0" presId="urn:microsoft.com/office/officeart/2005/8/layout/list1"/>
    <dgm:cxn modelId="{10942E68-307F-4F70-B243-EFEA69B2433E}" type="presParOf" srcId="{E59ED08F-15A9-477E-96E1-F7355EA3F36B}" destId="{61B455A6-66AB-4695-97C2-F2B7002ACB38}" srcOrd="1" destOrd="0" presId="urn:microsoft.com/office/officeart/2005/8/layout/list1"/>
    <dgm:cxn modelId="{E2A2B9F4-207A-4B2C-9CB4-1F691010520D}" type="presParOf" srcId="{D9239160-D9E1-47A8-A7B2-E2F7025E5FBD}" destId="{A691F3F6-185D-4E1D-A550-065DE9D8875B}" srcOrd="5" destOrd="0" presId="urn:microsoft.com/office/officeart/2005/8/layout/list1"/>
    <dgm:cxn modelId="{86DE878A-8623-425F-931F-942B57376778}" type="presParOf" srcId="{D9239160-D9E1-47A8-A7B2-E2F7025E5FBD}" destId="{5608F2BE-43E3-47BC-88C8-7A6925DC31A2}" srcOrd="6" destOrd="0" presId="urn:microsoft.com/office/officeart/2005/8/layout/list1"/>
    <dgm:cxn modelId="{0296C312-9E21-45A1-9634-615C77930351}" type="presParOf" srcId="{D9239160-D9E1-47A8-A7B2-E2F7025E5FBD}" destId="{0D3C8F21-3005-4E8A-9447-0EAE89BCD2B1}" srcOrd="7" destOrd="0" presId="urn:microsoft.com/office/officeart/2005/8/layout/list1"/>
    <dgm:cxn modelId="{5EAED558-D741-41D8-BDFC-8A570E8B40C0}" type="presParOf" srcId="{D9239160-D9E1-47A8-A7B2-E2F7025E5FBD}" destId="{BE45749D-47C8-4C7B-83A6-37CEC6CB23A5}" srcOrd="8" destOrd="0" presId="urn:microsoft.com/office/officeart/2005/8/layout/list1"/>
    <dgm:cxn modelId="{D4161858-097F-46F9-B96A-504E969CC0CB}" type="presParOf" srcId="{BE45749D-47C8-4C7B-83A6-37CEC6CB23A5}" destId="{7C40A4DF-B17A-4D6D-8AB0-5C340A9C5F57}" srcOrd="0" destOrd="0" presId="urn:microsoft.com/office/officeart/2005/8/layout/list1"/>
    <dgm:cxn modelId="{348745E5-FCCA-4225-B805-C9E190DEEEDB}" type="presParOf" srcId="{BE45749D-47C8-4C7B-83A6-37CEC6CB23A5}" destId="{E4CEA183-B12A-4A00-94D8-322810444CE7}" srcOrd="1" destOrd="0" presId="urn:microsoft.com/office/officeart/2005/8/layout/list1"/>
    <dgm:cxn modelId="{BDF61A15-6D57-45BA-81E9-284A17D83329}" type="presParOf" srcId="{D9239160-D9E1-47A8-A7B2-E2F7025E5FBD}" destId="{37225414-2A8D-45A6-B213-A53D2CD46431}" srcOrd="9" destOrd="0" presId="urn:microsoft.com/office/officeart/2005/8/layout/list1"/>
    <dgm:cxn modelId="{5DD4FF2D-E645-48D0-848E-534511806B4B}" type="presParOf" srcId="{D9239160-D9E1-47A8-A7B2-E2F7025E5FBD}" destId="{4FA543D2-0B8C-46CB-AA4E-0BB2FE0B95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A33204-CB9E-4A98-A714-99F7B65D6364}">
      <dsp:nvSpPr>
        <dsp:cNvPr id="0" name=""/>
        <dsp:cNvSpPr/>
      </dsp:nvSpPr>
      <dsp:spPr>
        <a:xfrm>
          <a:off x="0" y="565859"/>
          <a:ext cx="861059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Use firmware based PDSP (Packet Descriptor Processors) to do processing and encryption.</a:t>
          </a:r>
          <a:endParaRPr lang="en-US" sz="1800" kern="1200" dirty="0"/>
        </a:p>
      </dsp:txBody>
      <dsp:txXfrm>
        <a:off x="0" y="565859"/>
        <a:ext cx="8610599" cy="1020600"/>
      </dsp:txXfrm>
    </dsp:sp>
    <dsp:sp modelId="{035916AC-4E75-4800-B6BE-6B8418CB3082}">
      <dsp:nvSpPr>
        <dsp:cNvPr id="0" name=""/>
        <dsp:cNvSpPr/>
      </dsp:nvSpPr>
      <dsp:spPr>
        <a:xfrm>
          <a:off x="430529" y="300179"/>
          <a:ext cx="6027419" cy="53136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Motivation behind NETCP:</a:t>
          </a:r>
          <a:endParaRPr lang="en-US" sz="1800" kern="1200" dirty="0"/>
        </a:p>
      </dsp:txBody>
      <dsp:txXfrm>
        <a:off x="430529" y="300179"/>
        <a:ext cx="6027419" cy="531360"/>
      </dsp:txXfrm>
    </dsp:sp>
    <dsp:sp modelId="{241D107D-E2AE-407C-B94A-E6747736EC76}">
      <dsp:nvSpPr>
        <dsp:cNvPr id="0" name=""/>
        <dsp:cNvSpPr/>
      </dsp:nvSpPr>
      <dsp:spPr>
        <a:xfrm>
          <a:off x="0" y="1949339"/>
          <a:ext cx="8610599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Offload processing from the cores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Improve system integration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Allow cost savings at the system level</a:t>
          </a:r>
          <a:endParaRPr lang="en-US" sz="1800" kern="1200" dirty="0"/>
        </a:p>
      </dsp:txBody>
      <dsp:txXfrm>
        <a:off x="0" y="1949339"/>
        <a:ext cx="8610599" cy="1360800"/>
      </dsp:txXfrm>
    </dsp:sp>
    <dsp:sp modelId="{F38E25B8-84B8-40C9-8785-17C20EFFA966}">
      <dsp:nvSpPr>
        <dsp:cNvPr id="0" name=""/>
        <dsp:cNvSpPr/>
      </dsp:nvSpPr>
      <dsp:spPr>
        <a:xfrm>
          <a:off x="430529" y="1683659"/>
          <a:ext cx="6027419" cy="53136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Goals for both Packet Accelerator and Security Accelerator:</a:t>
          </a:r>
          <a:endParaRPr lang="en-US" sz="1800" kern="1200" dirty="0"/>
        </a:p>
      </dsp:txBody>
      <dsp:txXfrm>
        <a:off x="430529" y="1683659"/>
        <a:ext cx="6027419" cy="531360"/>
      </dsp:txXfrm>
    </dsp:sp>
    <dsp:sp modelId="{88F6D96F-C2F3-4840-AECD-0BE4F94B05DB}">
      <dsp:nvSpPr>
        <dsp:cNvPr id="0" name=""/>
        <dsp:cNvSpPr/>
      </dsp:nvSpPr>
      <dsp:spPr>
        <a:xfrm>
          <a:off x="0" y="3673020"/>
          <a:ext cx="8610599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374904" rIns="66827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IPSec tunnel endpoint (e.g. LTE </a:t>
          </a:r>
          <a:r>
            <a:rPr lang="en-US" sz="1800" kern="1200" dirty="0" err="1" smtClean="0"/>
            <a:t>eNB</a:t>
          </a:r>
          <a:r>
            <a:rPr lang="en-US" sz="1800" kern="1200" dirty="0" smtClean="0"/>
            <a:t>, ...)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Secure RTP (SRTP)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Air interface (2G/3G/4G) security processing</a:t>
          </a:r>
          <a:endParaRPr lang="en-US" sz="1800" kern="1200" dirty="0"/>
        </a:p>
      </dsp:txBody>
      <dsp:txXfrm>
        <a:off x="0" y="3673020"/>
        <a:ext cx="8610599" cy="1360800"/>
      </dsp:txXfrm>
    </dsp:sp>
    <dsp:sp modelId="{703D6AE3-07F0-436A-B177-1C9E2F7D5AA5}">
      <dsp:nvSpPr>
        <dsp:cNvPr id="0" name=""/>
        <dsp:cNvSpPr/>
      </dsp:nvSpPr>
      <dsp:spPr>
        <a:xfrm>
          <a:off x="430529" y="3407340"/>
          <a:ext cx="6027419" cy="53136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Security Key applications:</a:t>
          </a:r>
          <a:endParaRPr lang="en-US" sz="1800" kern="1200" dirty="0"/>
        </a:p>
      </dsp:txBody>
      <dsp:txXfrm>
        <a:off x="430529" y="3407340"/>
        <a:ext cx="6027419" cy="531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0CBBAB-B172-4769-BF94-E1892488ECA6}">
      <dsp:nvSpPr>
        <dsp:cNvPr id="0" name=""/>
        <dsp:cNvSpPr/>
      </dsp:nvSpPr>
      <dsp:spPr>
        <a:xfrm>
          <a:off x="0" y="73831"/>
          <a:ext cx="7696200" cy="5035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104140" rIns="597311" bIns="78232" numCol="1" spcCol="1270" anchor="t" anchorCtr="0">
          <a:noAutofit/>
        </a:bodyPr>
        <a:lstStyle/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Hardware Encryption, Decryption, and Authentication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Faster than software</a:t>
          </a:r>
          <a:endParaRPr lang="en-US" sz="1050" kern="1200" dirty="0"/>
        </a:p>
      </dsp:txBody>
      <dsp:txXfrm>
        <a:off x="0" y="73831"/>
        <a:ext cx="7696200" cy="503507"/>
      </dsp:txXfrm>
    </dsp:sp>
    <dsp:sp modelId="{20F0E11C-7ABB-4C83-A94C-F3A4E4EBD843}">
      <dsp:nvSpPr>
        <dsp:cNvPr id="0" name=""/>
        <dsp:cNvSpPr/>
      </dsp:nvSpPr>
      <dsp:spPr>
        <a:xfrm>
          <a:off x="384810" y="103"/>
          <a:ext cx="5387340" cy="147455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lvl="0" algn="l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Motivation</a:t>
          </a:r>
          <a:endParaRPr lang="en-US" sz="1050" kern="1200" dirty="0"/>
        </a:p>
      </dsp:txBody>
      <dsp:txXfrm>
        <a:off x="384810" y="103"/>
        <a:ext cx="5387340" cy="147455"/>
      </dsp:txXfrm>
    </dsp:sp>
    <dsp:sp modelId="{5608F2BE-43E3-47BC-88C8-7A6925DC31A2}">
      <dsp:nvSpPr>
        <dsp:cNvPr id="0" name=""/>
        <dsp:cNvSpPr/>
      </dsp:nvSpPr>
      <dsp:spPr>
        <a:xfrm>
          <a:off x="0" y="678040"/>
          <a:ext cx="7696200" cy="8496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104140" rIns="597311" bIns="78232" numCol="1" spcCol="1270" anchor="t" anchorCtr="0">
          <a:noAutofit/>
        </a:bodyPr>
        <a:lstStyle/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err="1" smtClean="0"/>
            <a:t>IPsec</a:t>
          </a:r>
          <a:r>
            <a:rPr lang="en-US" sz="1050" kern="1200" dirty="0" smtClean="0"/>
            <a:t> ESP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err="1" smtClean="0"/>
            <a:t>IPsec</a:t>
          </a:r>
          <a:r>
            <a:rPr lang="en-US" sz="1050" kern="1200" dirty="0" smtClean="0"/>
            <a:t> AH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SRTP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3GPP</a:t>
          </a:r>
          <a:endParaRPr lang="en-US" sz="1050" kern="1200" dirty="0"/>
        </a:p>
      </dsp:txBody>
      <dsp:txXfrm>
        <a:off x="0" y="678040"/>
        <a:ext cx="7696200" cy="849669"/>
      </dsp:txXfrm>
    </dsp:sp>
    <dsp:sp modelId="{61B455A6-66AB-4695-97C2-F2B7002ACB38}">
      <dsp:nvSpPr>
        <dsp:cNvPr id="0" name=""/>
        <dsp:cNvSpPr/>
      </dsp:nvSpPr>
      <dsp:spPr>
        <a:xfrm>
          <a:off x="384810" y="604312"/>
          <a:ext cx="5387340" cy="147455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lvl="0" algn="l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Supported Protocols</a:t>
          </a:r>
          <a:endParaRPr lang="en-US" sz="1050" kern="1200" dirty="0"/>
        </a:p>
      </dsp:txBody>
      <dsp:txXfrm>
        <a:off x="384810" y="604312"/>
        <a:ext cx="5387340" cy="147455"/>
      </dsp:txXfrm>
    </dsp:sp>
    <dsp:sp modelId="{4FA543D2-0B8C-46CB-AA4E-0BB2FE0B954F}">
      <dsp:nvSpPr>
        <dsp:cNvPr id="0" name=""/>
        <dsp:cNvSpPr/>
      </dsp:nvSpPr>
      <dsp:spPr>
        <a:xfrm>
          <a:off x="0" y="1628411"/>
          <a:ext cx="7696200" cy="10384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311" tIns="104140" rIns="597311" bIns="78232" numCol="1" spcCol="1270" anchor="t" anchorCtr="0">
          <a:noAutofit/>
        </a:bodyPr>
        <a:lstStyle/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Loosely coupled accelerator at 1.5M packets per second</a:t>
          </a:r>
          <a:endParaRPr lang="en-US" sz="1050" kern="1200" dirty="0"/>
        </a:p>
        <a:p>
          <a:pPr marL="114300" lvl="2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Authentication and replay protection at Gigabit Ethernet wire rate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Pre- and post- algorithm packet header processing and security association maintenance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Context caching for security associations (SW or HW managed)</a:t>
          </a:r>
          <a:endParaRPr lang="en-US" sz="1050" kern="1200" dirty="0"/>
        </a:p>
        <a:p>
          <a:pPr marL="57150" lvl="1" indent="-57150" algn="l" defTabSz="46672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Can be used by NetCP without host intervention and by SW in parallel</a:t>
          </a:r>
          <a:endParaRPr lang="en-US" sz="1050" kern="1200" dirty="0"/>
        </a:p>
      </dsp:txBody>
      <dsp:txXfrm>
        <a:off x="0" y="1628411"/>
        <a:ext cx="7696200" cy="1038484"/>
      </dsp:txXfrm>
    </dsp:sp>
    <dsp:sp modelId="{E4CEA183-B12A-4A00-94D8-322810444CE7}">
      <dsp:nvSpPr>
        <dsp:cNvPr id="0" name=""/>
        <dsp:cNvSpPr/>
      </dsp:nvSpPr>
      <dsp:spPr>
        <a:xfrm>
          <a:off x="384810" y="1554683"/>
          <a:ext cx="5387340" cy="147455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lvl="0" algn="l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Each security accelerator supports:</a:t>
          </a:r>
          <a:endParaRPr lang="en-US" sz="1050" kern="1200" dirty="0"/>
        </a:p>
      </dsp:txBody>
      <dsp:txXfrm>
        <a:off x="384810" y="1554683"/>
        <a:ext cx="5387340" cy="147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>
            <a:lvl1pPr algn="l"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82" tIns="47241" rIns="94482" bIns="47241" numCol="1" anchor="t" anchorCtr="0" compatLnSpc="1">
            <a:prstTxWarp prst="textNoShape">
              <a:avLst/>
            </a:prstTxWarp>
          </a:bodyPr>
          <a:lstStyle>
            <a:lvl1pPr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fld id="{289FDC66-27A5-4579-BABF-D16C8BCC835C}" type="datetimeFigureOut">
              <a:rPr lang="en-US"/>
              <a:pPr>
                <a:defRPr/>
              </a:pPr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82" tIns="47241" rIns="94482" bIns="47241" numCol="1" anchor="b" anchorCtr="0" compatLnSpc="1">
            <a:prstTxWarp prst="textNoShape">
              <a:avLst/>
            </a:prstTxWarp>
          </a:bodyPr>
          <a:lstStyle>
            <a:lvl1pPr algn="l"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82" tIns="47241" rIns="94482" bIns="47241" numCol="1" anchor="b" anchorCtr="0" compatLnSpc="1">
            <a:prstTxWarp prst="textNoShape">
              <a:avLst/>
            </a:prstTxWarp>
          </a:bodyPr>
          <a:lstStyle>
            <a:lvl1pPr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fld id="{EBDB6E16-9802-4E15-B604-546218923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8726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60" tIns="47681" rIns="95360" bIns="47681" numCol="1" anchor="t" anchorCtr="0" compatLnSpc="1">
            <a:prstTxWarp prst="textNoShape">
              <a:avLst/>
            </a:prstTxWarp>
          </a:bodyPr>
          <a:lstStyle>
            <a:lvl1pPr algn="l"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7" y="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60" tIns="47681" rIns="95360" bIns="47681" numCol="1" anchor="t" anchorCtr="0" compatLnSpc="1">
            <a:prstTxWarp prst="textNoShape">
              <a:avLst/>
            </a:prstTxWarp>
          </a:bodyPr>
          <a:lstStyle>
            <a:lvl1pPr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61226"/>
            <a:ext cx="5850835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60" tIns="47681" rIns="95360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8927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60" tIns="47681" rIns="95360" bIns="47681" numCol="1" anchor="b" anchorCtr="0" compatLnSpc="1">
            <a:prstTxWarp prst="textNoShape">
              <a:avLst/>
            </a:prstTxWarp>
          </a:bodyPr>
          <a:lstStyle>
            <a:lvl1pPr algn="l"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7" y="9120813"/>
            <a:ext cx="3168927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60" tIns="47681" rIns="95360" bIns="47681" numCol="1" anchor="b" anchorCtr="0" compatLnSpc="1">
            <a:prstTxWarp prst="textNoShape">
              <a:avLst/>
            </a:prstTxWarp>
          </a:bodyPr>
          <a:lstStyle>
            <a:lvl1pPr defTabSz="944060">
              <a:defRPr sz="1200">
                <a:latin typeface="Arial" charset="0"/>
              </a:defRPr>
            </a:lvl1pPr>
          </a:lstStyle>
          <a:p>
            <a:pPr>
              <a:defRPr/>
            </a:pPr>
            <a:fld id="{9AF68C97-DBEA-40B2-91B6-F690EAC6B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06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F68C97-DBEA-40B2-91B6-F690EAC6BBD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3390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DE4696-2395-47CA-968F-93950A77F5E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NEW</a:t>
            </a: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3567"/>
            <a:fld id="{A9C92054-1BD5-4B92-94B7-517672C0FAF0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 defTabSz="943567"/>
              <a:t>16</a:t>
            </a:fld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ACL Access control</a:t>
            </a:r>
            <a:r>
              <a:rPr lang="en-US" baseline="0" dirty="0" smtClean="0"/>
              <a:t>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F68C97-DBEA-40B2-91B6-F690EAC6BBD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NEW</a:t>
            </a: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3567"/>
            <a:fld id="{A9C92054-1BD5-4B92-94B7-517672C0FAF0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 defTabSz="943567"/>
              <a:t>18</a:t>
            </a:fld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AES : Advanced Encryption Standard</a:t>
            </a:r>
            <a:endParaRPr lang="en-US" dirty="0" smtClean="0"/>
          </a:p>
          <a:p>
            <a:r>
              <a:rPr lang="en-US" dirty="0" smtClean="0"/>
              <a:t>3DES:</a:t>
            </a:r>
            <a:r>
              <a:rPr lang="en-US" baseline="0" dirty="0" smtClean="0"/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Triple Data Encryption Algorithm</a:t>
            </a:r>
          </a:p>
          <a:p>
            <a:endParaRPr lang="en-US" sz="1200" b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err="1" smtClean="0"/>
              <a:t>IPsec</a:t>
            </a:r>
            <a:r>
              <a:rPr lang="en-US" baseline="0" dirty="0" smtClean="0"/>
              <a:t> : </a:t>
            </a:r>
          </a:p>
          <a:p>
            <a:r>
              <a:rPr lang="en-US" dirty="0" smtClean="0"/>
              <a:t>For generic</a:t>
            </a:r>
            <a:r>
              <a:rPr lang="en-US" baseline="0" dirty="0" smtClean="0"/>
              <a:t> IP traffic encryption/decryption , Application like VPN      </a:t>
            </a:r>
          </a:p>
          <a:p>
            <a:r>
              <a:rPr lang="en-US" baseline="0" dirty="0" smtClean="0"/>
              <a:t>cipher Algorithm: </a:t>
            </a:r>
            <a:r>
              <a:rPr lang="en-US" dirty="0" smtClean="0"/>
              <a:t>AES/3DES/Galois/AES </a:t>
            </a:r>
          </a:p>
          <a:p>
            <a:endParaRPr lang="en-US" dirty="0" smtClean="0"/>
          </a:p>
          <a:p>
            <a:r>
              <a:rPr lang="en-US" dirty="0" smtClean="0"/>
              <a:t>SRTP: </a:t>
            </a:r>
          </a:p>
          <a:p>
            <a:r>
              <a:rPr lang="en-US" dirty="0" smtClean="0"/>
              <a:t>For media</a:t>
            </a:r>
            <a:r>
              <a:rPr lang="en-US" baseline="0" dirty="0" smtClean="0"/>
              <a:t> encryption/decryption , Application like  media gateway product   </a:t>
            </a:r>
          </a:p>
          <a:p>
            <a:r>
              <a:rPr lang="en-US" baseline="0" dirty="0" smtClean="0"/>
              <a:t>cipher Algorithm: </a:t>
            </a:r>
            <a:r>
              <a:rPr lang="en-US" dirty="0" smtClean="0"/>
              <a:t>AES/3DES</a:t>
            </a:r>
          </a:p>
          <a:p>
            <a:endParaRPr lang="en-US" baseline="0" dirty="0" smtClean="0"/>
          </a:p>
          <a:p>
            <a:r>
              <a:rPr lang="en-US" dirty="0" smtClean="0"/>
              <a:t>3GPP: </a:t>
            </a:r>
          </a:p>
          <a:p>
            <a:r>
              <a:rPr lang="en-US" baseline="0" dirty="0" smtClean="0"/>
              <a:t>For air interface encryption/decryption  in wireless product, Application like Base station etc. </a:t>
            </a:r>
          </a:p>
          <a:p>
            <a:r>
              <a:rPr lang="en-US" baseline="0" dirty="0" smtClean="0"/>
              <a:t>cipher Algorithm: </a:t>
            </a:r>
            <a:r>
              <a:rPr lang="en-US" dirty="0" smtClean="0"/>
              <a:t>Kasumi F8/snow3g F8/</a:t>
            </a:r>
            <a:r>
              <a:rPr lang="en-US" dirty="0" err="1" smtClean="0"/>
              <a:t>Zuc</a:t>
            </a:r>
            <a:r>
              <a:rPr lang="en-US" dirty="0" smtClean="0"/>
              <a:t> F8</a:t>
            </a:r>
          </a:p>
          <a:p>
            <a:endParaRPr lang="en-US" dirty="0" smtClean="0"/>
          </a:p>
          <a:p>
            <a:r>
              <a:rPr lang="en-US" dirty="0" smtClean="0"/>
              <a:t>Authentication algorithm: </a:t>
            </a:r>
          </a:p>
          <a:p>
            <a:r>
              <a:rPr lang="en-US" dirty="0" smtClean="0"/>
              <a:t>HMAC-SHA1/HMAC-MD5/HMAC-SHA2   for IPSec/SRTP       </a:t>
            </a:r>
          </a:p>
          <a:p>
            <a:r>
              <a:rPr lang="en-US" dirty="0" smtClean="0"/>
              <a:t>Kasumi F9/snow3g F9 /</a:t>
            </a:r>
            <a:r>
              <a:rPr lang="en-US" dirty="0" err="1" smtClean="0"/>
              <a:t>Zuc</a:t>
            </a:r>
            <a:r>
              <a:rPr lang="en-US" dirty="0" smtClean="0"/>
              <a:t> F9              for Air cipher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F68C97-DBEA-40B2-91B6-F690EAC6BBD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B4A3E4-1B94-4990-8964-AECEEDE63FB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6DE6C8-5DE3-4E68-9854-923B4E44907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F68C97-DBEA-40B2-91B6-F690EAC6BBD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05" tIns="47854" rIns="95705" bIns="47854" anchor="b"/>
          <a:lstStyle/>
          <a:p>
            <a:pPr defTabSz="955507"/>
            <a:fld id="{AE118D23-8F10-4848-9422-D838085C2BDA}" type="slidenum">
              <a:rPr lang="en-US" sz="1100">
                <a:solidFill>
                  <a:prstClr val="black"/>
                </a:solidFill>
              </a:rPr>
              <a:pPr defTabSz="955507"/>
              <a:t>2</a:t>
            </a:fld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19138"/>
            <a:ext cx="4802187" cy="3600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705" tIns="47854" rIns="95705" bIns="4785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05" tIns="47854" rIns="95705" bIns="47854" anchor="b"/>
          <a:lstStyle/>
          <a:p>
            <a:pPr defTabSz="955507"/>
            <a:fld id="{AE118D23-8F10-4848-9422-D838085C2BDA}" type="slidenum">
              <a:rPr lang="en-US" sz="1100">
                <a:solidFill>
                  <a:prstClr val="black"/>
                </a:solidFill>
              </a:rPr>
              <a:pPr defTabSz="955507"/>
              <a:t>3</a:t>
            </a:fld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5713" y="719138"/>
            <a:ext cx="4802187" cy="3600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705" tIns="47854" rIns="95705" bIns="47854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NEW</a:t>
            </a: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3567"/>
            <a:fld id="{A9C92054-1BD5-4B92-94B7-517672C0FAF0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 defTabSz="943567"/>
              <a:t>4</a:t>
            </a:fld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 txBox="1">
            <a:spLocks noGrp="1" noChangeArrowheads="1"/>
          </p:cNvSpPr>
          <p:nvPr/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354" tIns="47676" rIns="95354" bIns="47676" anchor="b"/>
          <a:lstStyle/>
          <a:p>
            <a:pPr defTabSz="951801"/>
            <a:fld id="{A6427320-770B-4EEB-83B2-3B5D17B04241}" type="slidenum">
              <a:rPr lang="en-US" sz="1200">
                <a:solidFill>
                  <a:srgbClr val="000000"/>
                </a:solidFill>
              </a:rPr>
              <a:pPr defTabSz="951801"/>
              <a:t>5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19138"/>
            <a:ext cx="4795837" cy="359568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59587"/>
            <a:ext cx="5367130" cy="4321852"/>
          </a:xfrm>
          <a:noFill/>
          <a:ln/>
        </p:spPr>
        <p:txBody>
          <a:bodyPr lIns="96613" tIns="48310" rIns="96613" bIns="48310"/>
          <a:lstStyle/>
          <a:p>
            <a:r>
              <a:rPr lang="en-US" sz="1000" dirty="0" smtClean="0">
                <a:latin typeface="Arial" pitchFamily="34" charset="0"/>
              </a:rPr>
              <a:t>NEW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DE4696-2395-47CA-968F-93950A77F5E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Generally</a:t>
            </a:r>
            <a:r>
              <a:rPr lang="en-US" baseline="0" dirty="0" smtClean="0"/>
              <a:t> </a:t>
            </a:r>
            <a:r>
              <a:rPr lang="en-US" dirty="0" smtClean="0"/>
              <a:t>PDSP0~PDSP3 for packet classification on Ingress</a:t>
            </a:r>
            <a:r>
              <a:rPr lang="en-US" baseline="0" dirty="0" smtClean="0"/>
              <a:t> direction (from network)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PDSP4~PDSP5 for packet modification on Egress</a:t>
            </a:r>
            <a:r>
              <a:rPr lang="en-US" baseline="0" dirty="0" smtClean="0"/>
              <a:t> direction </a:t>
            </a:r>
            <a:r>
              <a:rPr lang="en-US" baseline="0" smtClean="0"/>
              <a:t>(to network</a:t>
            </a:r>
            <a:r>
              <a:rPr lang="en-US" baseline="0" dirty="0" smtClean="0"/>
              <a:t>)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NEW</a:t>
            </a:r>
          </a:p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3567"/>
            <a:fld id="{A9C92054-1BD5-4B92-94B7-517672C0FAF0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 defTabSz="943567"/>
              <a:t>8</a:t>
            </a:fld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 txBox="1">
            <a:spLocks noGrp="1" noChangeArrowheads="1"/>
          </p:cNvSpPr>
          <p:nvPr/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354" tIns="47676" rIns="95354" bIns="47676" anchor="b"/>
          <a:lstStyle/>
          <a:p>
            <a:pPr defTabSz="951801"/>
            <a:fld id="{A6427320-770B-4EEB-83B2-3B5D17B04241}" type="slidenum">
              <a:rPr lang="en-US" sz="1200">
                <a:solidFill>
                  <a:srgbClr val="000000"/>
                </a:solidFill>
              </a:rPr>
              <a:pPr defTabSz="951801"/>
              <a:t>9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19138"/>
            <a:ext cx="4795837" cy="359568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59587"/>
            <a:ext cx="5367130" cy="4321852"/>
          </a:xfrm>
          <a:noFill/>
          <a:ln/>
        </p:spPr>
        <p:txBody>
          <a:bodyPr lIns="96613" tIns="48310" rIns="96613" bIns="48310"/>
          <a:lstStyle/>
          <a:p>
            <a:pPr marL="237127" indent="-237127">
              <a:buAutoNum type="arabicPeriod"/>
            </a:pPr>
            <a:r>
              <a:rPr lang="en-US" sz="1000" dirty="0" smtClean="0">
                <a:latin typeface="Arial" pitchFamily="34" charset="0"/>
              </a:rPr>
              <a:t>Same as KS I except we have a 5 port switch inside the </a:t>
            </a:r>
            <a:r>
              <a:rPr lang="en-US" sz="1000" dirty="0" err="1" smtClean="0">
                <a:latin typeface="Arial" pitchFamily="34" charset="0"/>
              </a:rPr>
              <a:t>NetCP</a:t>
            </a:r>
            <a:r>
              <a:rPr lang="en-US" sz="1000" dirty="0" smtClean="0">
                <a:latin typeface="Arial" pitchFamily="34" charset="0"/>
              </a:rPr>
              <a:t> instead of a 3 port switch.</a:t>
            </a:r>
          </a:p>
          <a:p>
            <a:pPr marL="237127" indent="-237127">
              <a:buAutoNum type="arabicPeriod"/>
            </a:pPr>
            <a:r>
              <a:rPr lang="en-US" sz="1000" dirty="0" smtClean="0">
                <a:latin typeface="Arial" pitchFamily="34" charset="0"/>
              </a:rPr>
              <a:t>Some device variation we might have 2 instance of the </a:t>
            </a:r>
            <a:r>
              <a:rPr lang="en-US" sz="1000" dirty="0" err="1" smtClean="0">
                <a:latin typeface="Arial" pitchFamily="34" charset="0"/>
              </a:rPr>
              <a:t>netCp</a:t>
            </a:r>
            <a:r>
              <a:rPr lang="en-US" sz="1000" dirty="0" smtClean="0">
                <a:latin typeface="Arial" pitchFamily="34" charset="0"/>
              </a:rPr>
              <a:t> to increase the supported BW.</a:t>
            </a:r>
          </a:p>
          <a:p>
            <a:pPr marL="237127" indent="-237127">
              <a:buAutoNum type="arabicPeriod"/>
            </a:pPr>
            <a:r>
              <a:rPr lang="en-US" sz="1000" dirty="0" smtClean="0">
                <a:latin typeface="Arial" pitchFamily="34" charset="0"/>
              </a:rPr>
              <a:t>PA and SA are same.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DE4696-2395-47CA-968F-93950A77F5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Ingress 0: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PDSP0_0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L2(MAC) Classification</a:t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PDSP0_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Outer IP (Pre-RA) Firewall/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Reassembly Engine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Preperation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Ingress 1: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PDSP1_0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L3/L4 Classification (Outer IP)/NAT-T Detection</a:t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PDSP1_1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IPSEC Classification</a:t>
            </a:r>
            <a:r>
              <a:rPr lang="en-US" dirty="0" smtClean="0"/>
              <a:t> stage</a:t>
            </a:r>
            <a:r>
              <a:rPr lang="en-US" baseline="0" dirty="0" smtClean="0"/>
              <a:t> 1</a:t>
            </a:r>
            <a:endParaRPr lang="en-US" dirty="0" smtClean="0"/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Ingress 2: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PDSP2_0 IPSEC Classification</a:t>
            </a:r>
            <a:r>
              <a:rPr lang="en-US" dirty="0" smtClean="0"/>
              <a:t> stage 2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Ingress 3: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PDSP3_0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Inner IP (Pre-RA) Firewall/Reassembly Engine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Preperation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Ingress 4: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PDSP4_0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L3/L4 Classification (Inner IP)/L3/L4 Firewall (Inner IP)/Custom LUT1 classification</a:t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PDSP4_1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L4 Classification/CustomLUT2 classification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Post Processing: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PDSP5_0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Post-Classification Processing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Post Processing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PDSP5_1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Post-Classification Processing</a:t>
            </a:r>
            <a:r>
              <a:rPr lang="en-US" dirty="0" smtClean="0"/>
              <a:t> </a:t>
            </a:r>
          </a:p>
          <a:p>
            <a:pPr eaLnBrk="1" hangingPunct="1"/>
            <a:endParaRPr lang="en-US" sz="1200" b="0" i="0" u="none" strike="noStrike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Egress 0: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PDSP10 Flow Cache/CRC/L4 checksum</a:t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Flow Cache record level0</a:t>
            </a:r>
            <a:r>
              <a:rPr lang="en-US" dirty="0" smtClean="0"/>
              <a:t> 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PDSP12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Flow cache record level0/1  /IP Fragmentation/IPSEC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prepration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Egress 1: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PDSP13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Flow cache record level1/IPSEC AH preparation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Egress 2: </a:t>
            </a:r>
          </a:p>
          <a:p>
            <a:pPr eaLnBrk="1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PDSP14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Post-SA processing/Flow cache record level 2/IP Fragmentation/L2 Framing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535" y="2130425"/>
            <a:ext cx="8562753" cy="1470025"/>
          </a:xfrm>
        </p:spPr>
        <p:txBody>
          <a:bodyPr/>
          <a:lstStyle>
            <a:lvl1pPr algn="l">
              <a:defRPr>
                <a:solidFill>
                  <a:srgbClr val="DE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88" y="3886200"/>
            <a:ext cx="8527312" cy="1752600"/>
          </a:xfrm>
        </p:spPr>
        <p:txBody>
          <a:bodyPr/>
          <a:lstStyle>
            <a:lvl1pPr marL="0" indent="0" algn="l">
              <a:buNone/>
              <a:defRPr sz="2000" b="1" i="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8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3535" y="2130425"/>
            <a:ext cx="8562753" cy="1470025"/>
          </a:xfrm>
        </p:spPr>
        <p:txBody>
          <a:bodyPr/>
          <a:lstStyle>
            <a:lvl1pPr algn="l">
              <a:defRPr>
                <a:solidFill>
                  <a:srgbClr val="DE0000"/>
                </a:solidFill>
              </a:defRPr>
            </a:lvl1pPr>
          </a:lstStyle>
          <a:p>
            <a:r>
              <a:rPr lang="en-US" dirty="0" smtClean="0"/>
              <a:t>Click to edit Section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88" y="3886200"/>
            <a:ext cx="8527312" cy="1752600"/>
          </a:xfrm>
        </p:spPr>
        <p:txBody>
          <a:bodyPr/>
          <a:lstStyle>
            <a:lvl1pPr marL="0" indent="0" algn="l">
              <a:buNone/>
              <a:defRPr sz="2000" b="1" i="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185863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608388"/>
            <a:ext cx="4157662" cy="2270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E026C8-B050-4A38-9FC3-B38298C92C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814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 bwMode="auto">
          <a:xfrm>
            <a:off x="2233613" y="6457950"/>
            <a:ext cx="4152900" cy="1187450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Preliminary Information under NDA - subject to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6642100" y="6078538"/>
            <a:ext cx="21336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4C71B65-B6CB-4C2B-91E2-467F2B89C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i_logo_powerpoint_1_line.pn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1" r:id="rId1"/>
    <p:sldLayoutId id="2147486018" r:id="rId2"/>
    <p:sldLayoutId id="2147486024" r:id="rId3"/>
    <p:sldLayoutId id="2147486025" r:id="rId4"/>
    <p:sldLayoutId id="2147486026" r:id="rId5"/>
    <p:sldLayoutId id="2147486027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E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tx1"/>
          </a:solidFill>
          <a:latin typeface="+mn-lt"/>
        </a:defRPr>
      </a:lvl5pPr>
      <a:lvl6pPr marL="1919288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tx1"/>
          </a:solidFill>
          <a:latin typeface="+mn-lt"/>
        </a:defRPr>
      </a:lvl6pPr>
      <a:lvl7pPr marL="2376488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tx1"/>
          </a:solidFill>
          <a:latin typeface="+mn-lt"/>
        </a:defRPr>
      </a:lvl7pPr>
      <a:lvl8pPr marL="2833688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tx1"/>
          </a:solidFill>
          <a:latin typeface="+mn-lt"/>
        </a:defRPr>
      </a:lvl8pPr>
      <a:lvl9pPr marL="3290888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yisupport.com/" TargetMode="External"/><Relationship Id="rId3" Type="http://schemas.openxmlformats.org/officeDocument/2006/relationships/notesSlide" Target="../notesSlides/notesSlide17.xml"/><Relationship Id="rId7" Type="http://schemas.openxmlformats.org/officeDocument/2006/relationships/hyperlink" Target="http://e2e.ti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hyperlink" Target="http://focus.ti.com/docs/training/catalog/events/event.jhtml?sku=OLT110027" TargetMode="External"/><Relationship Id="rId5" Type="http://schemas.openxmlformats.org/officeDocument/2006/relationships/hyperlink" Target="http://processors.wiki.ti.com/index.php/Multicore" TargetMode="External"/><Relationship Id="rId4" Type="http://schemas.openxmlformats.org/officeDocument/2006/relationships/hyperlink" Target="http://www.ti.com/multicor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 Keystone Networking Coprocessor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88" y="3886200"/>
            <a:ext cx="8527312" cy="1790700"/>
          </a:xfrm>
        </p:spPr>
        <p:txBody>
          <a:bodyPr/>
          <a:lstStyle/>
          <a:p>
            <a:pPr algn="r"/>
            <a:endParaRPr lang="en-US" sz="1600" dirty="0" smtClean="0"/>
          </a:p>
          <a:p>
            <a:pPr algn="r"/>
            <a:endParaRPr lang="en-US" sz="1600" dirty="0"/>
          </a:p>
          <a:p>
            <a:pPr algn="r"/>
            <a:endParaRPr lang="en-US" sz="1600" dirty="0" smtClean="0"/>
          </a:p>
          <a:p>
            <a:pPr algn="r"/>
            <a:endParaRPr lang="en-US" sz="1600" dirty="0"/>
          </a:p>
          <a:p>
            <a:pPr algn="r"/>
            <a:endParaRPr lang="en-US" sz="1600" dirty="0" smtClean="0"/>
          </a:p>
          <a:p>
            <a:pPr algn="r"/>
            <a:r>
              <a:rPr lang="en-US" sz="1600" dirty="0" err="1" smtClean="0"/>
              <a:t>KeyStone</a:t>
            </a:r>
            <a:r>
              <a:rPr lang="en-US" sz="1600" dirty="0" smtClean="0"/>
              <a:t> Training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42875"/>
            <a:ext cx="8458200" cy="666750"/>
          </a:xfrm>
        </p:spPr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Packet Accelerator 1.5 Block Diagram </a:t>
            </a:r>
            <a:endParaRPr lang="en-US" sz="3600" dirty="0" smtClean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38" y="804863"/>
            <a:ext cx="3943350" cy="5389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3525" y="715963"/>
            <a:ext cx="4979988" cy="5478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42875"/>
            <a:ext cx="8458200" cy="666750"/>
          </a:xfrm>
        </p:spPr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Packet Accelerator 1.5</a:t>
            </a:r>
            <a:endParaRPr lang="en-US" sz="3600" dirty="0" smtClean="0"/>
          </a:p>
        </p:txBody>
      </p:sp>
      <p:sp>
        <p:nvSpPr>
          <p:cNvPr id="6" name="Rectangle 63"/>
          <p:cNvSpPr>
            <a:spLocks noChangeArrowheads="1"/>
          </p:cNvSpPr>
          <p:nvPr/>
        </p:nvSpPr>
        <p:spPr bwMode="auto">
          <a:xfrm>
            <a:off x="386842" y="897921"/>
            <a:ext cx="8080264" cy="255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PA LLD interface and features are compatible with NetCP1.0</a:t>
            </a:r>
          </a:p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Provides hardware accelerators to perform the packet classification for Ethernet L2, L3, and L4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2000" dirty="0" smtClean="0">
                <a:latin typeface="+mn-lt"/>
              </a:rPr>
              <a:t>Hardware Lookup table (LUT1 256 entry/table, LUT2 3K entry/table) with mask/range configuration</a:t>
            </a:r>
            <a:endParaRPr lang="en-US" sz="2000" dirty="0">
              <a:latin typeface="+mn-lt"/>
            </a:endParaRPr>
          </a:p>
          <a:p>
            <a:pPr marL="227013" lvl="0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Each PDSP can do more complex processing (MAX to 3K instructions)</a:t>
            </a:r>
          </a:p>
          <a:p>
            <a:pPr marL="227013" lvl="0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2000" dirty="0" smtClean="0">
                <a:latin typeface="+mn-lt"/>
              </a:rPr>
              <a:t>Egress direction has capability to modify a packet as configuration and route it to Ethernet directly</a:t>
            </a:r>
          </a:p>
          <a:p>
            <a:pPr marL="227013" lvl="0" indent="-227013" algn="l">
              <a:lnSpc>
                <a:spcPct val="85000"/>
              </a:lnSpc>
              <a:spcAft>
                <a:spcPct val="10000"/>
              </a:spcAft>
            </a:pPr>
            <a:endParaRPr lang="en-US" sz="1600" dirty="0" smtClean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9038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NetCP1.5 Typical Application </a:t>
            </a:r>
          </a:p>
        </p:txBody>
      </p:sp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457200" y="4391025"/>
            <a:ext cx="82296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227013" indent="-2270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ts val="800"/>
              </a:spcBef>
              <a:buFontTx/>
              <a:buChar char="•"/>
              <a:defRPr/>
            </a:pPr>
            <a:r>
              <a:rPr lang="en-US" sz="1600" dirty="0" smtClean="0"/>
              <a:t>Hardware accelerators to do L2, L3, and L4 processing, packet classify </a:t>
            </a:r>
          </a:p>
          <a:p>
            <a:pPr algn="l" eaLnBrk="1" hangingPunct="1">
              <a:lnSpc>
                <a:spcPct val="90000"/>
              </a:lnSpc>
              <a:spcBef>
                <a:spcPts val="800"/>
              </a:spcBef>
              <a:buFontTx/>
              <a:buChar char="•"/>
              <a:defRPr/>
            </a:pPr>
            <a:r>
              <a:rPr lang="sv-SE" sz="1600" dirty="0" smtClean="0"/>
              <a:t>Hardware </a:t>
            </a:r>
            <a:r>
              <a:rPr lang="en-US" sz="1600" dirty="0" smtClean="0"/>
              <a:t>accelerators for </a:t>
            </a:r>
            <a:r>
              <a:rPr lang="sv-SE" sz="1600" dirty="0" smtClean="0"/>
              <a:t>IPSec/air cihper </a:t>
            </a:r>
            <a:r>
              <a:rPr lang="en-US" sz="1600" dirty="0" smtClean="0"/>
              <a:t>encryption</a:t>
            </a:r>
          </a:p>
          <a:p>
            <a:pPr algn="l" eaLnBrk="1" hangingPunct="1">
              <a:lnSpc>
                <a:spcPct val="90000"/>
              </a:lnSpc>
              <a:spcBef>
                <a:spcPts val="800"/>
              </a:spcBef>
              <a:buFontTx/>
              <a:buChar char="•"/>
              <a:defRPr/>
            </a:pPr>
            <a:r>
              <a:rPr lang="sv-SE" sz="1600" dirty="0" smtClean="0"/>
              <a:t>Hardware </a:t>
            </a:r>
            <a:r>
              <a:rPr lang="en-US" sz="1600" dirty="0" err="1" smtClean="0"/>
              <a:t>QoS</a:t>
            </a:r>
            <a:r>
              <a:rPr lang="en-US" sz="1600" dirty="0" smtClean="0"/>
              <a:t> for PQ/WRR</a:t>
            </a:r>
          </a:p>
          <a:p>
            <a:pPr algn="l" eaLnBrk="1" hangingPunct="1">
              <a:spcBef>
                <a:spcPts val="800"/>
              </a:spcBef>
              <a:buFontTx/>
              <a:buChar char="•"/>
              <a:defRPr/>
            </a:pPr>
            <a:r>
              <a:rPr lang="sv-SE" sz="1600" dirty="0" smtClean="0"/>
              <a:t>Hardware </a:t>
            </a:r>
            <a:r>
              <a:rPr lang="en-US" sz="1600" dirty="0" smtClean="0"/>
              <a:t>accelerators for </a:t>
            </a:r>
            <a:r>
              <a:rPr lang="sv-SE" sz="1600" dirty="0" smtClean="0"/>
              <a:t>IP reasembly </a:t>
            </a:r>
          </a:p>
          <a:p>
            <a:pPr algn="l" eaLnBrk="1" hangingPunct="1">
              <a:lnSpc>
                <a:spcPct val="90000"/>
              </a:lnSpc>
              <a:spcBef>
                <a:spcPts val="800"/>
              </a:spcBef>
              <a:buFontTx/>
              <a:buChar char="•"/>
              <a:defRPr/>
            </a:pPr>
            <a:r>
              <a:rPr lang="sv-SE" sz="1600" dirty="0" smtClean="0"/>
              <a:t>Hardware </a:t>
            </a:r>
            <a:r>
              <a:rPr lang="en-US" sz="1600" dirty="0" smtClean="0"/>
              <a:t>accelerators for Flow Cache</a:t>
            </a:r>
            <a:endParaRPr lang="sv-SE" sz="1600" dirty="0" smtClean="0"/>
          </a:p>
          <a:p>
            <a:pPr algn="l" eaLnBrk="1" hangingPunct="1">
              <a:lnSpc>
                <a:spcPct val="90000"/>
              </a:lnSpc>
              <a:spcBef>
                <a:spcPts val="800"/>
              </a:spcBef>
              <a:buFontTx/>
              <a:buChar char="•"/>
              <a:defRPr/>
            </a:pPr>
            <a:r>
              <a:rPr lang="sv-SE" sz="1600" dirty="0" smtClean="0"/>
              <a:t>Hardware </a:t>
            </a:r>
            <a:r>
              <a:rPr lang="en-US" sz="1600" dirty="0" smtClean="0"/>
              <a:t>accelerators for IP Firewall</a:t>
            </a:r>
            <a:endParaRPr lang="sv-SE" sz="1600" dirty="0" smtClean="0"/>
          </a:p>
          <a:p>
            <a:pPr marL="0" indent="0" algn="l" eaLnBrk="1" hangingPunct="1">
              <a:lnSpc>
                <a:spcPct val="90000"/>
              </a:lnSpc>
              <a:spcBef>
                <a:spcPts val="800"/>
              </a:spcBef>
              <a:defRPr/>
            </a:pPr>
            <a:endParaRPr lang="en-US" sz="1600" dirty="0" smtClean="0"/>
          </a:p>
        </p:txBody>
      </p:sp>
      <p:pic>
        <p:nvPicPr>
          <p:cNvPr id="155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38151"/>
            <a:ext cx="9143999" cy="344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NetCP</a:t>
            </a:r>
            <a:r>
              <a:rPr lang="en-US" dirty="0" smtClean="0"/>
              <a:t> QMSS</a:t>
            </a:r>
            <a:endParaRPr lang="en-US" sz="1600" dirty="0" smtClean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17538" y="2936875"/>
            <a:ext cx="7489825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000"/>
              <a:t>Provides support for 128 total queues (2 Queue Managers supporting 64 queues each)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2000"/>
              <a:t> Supports up to 16K descriptors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US" sz="2000"/>
              <a:t> Supports 16 memory regions for storage of descriptors with each region storing up to 16K descriptors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000"/>
              <a:t>Provides support for monitoring 21 queues (queues 0 through 20 of Queue Manager 0) by exporting hardware signals indicating queue status to a local CPPI DMA engine.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000"/>
              <a:t>Provides a 128KB memory region for fast local storage of packet descriptors and/or buffers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617538" y="995363"/>
            <a:ext cx="78327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000"/>
              <a:t>The primary use case is for handling CDMA based packet flows between PA and the Security Accelerator (SA) and Reassembly (RA) engines. 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000"/>
              <a:t>Using the PA1.5 queue management subsystem offloads DMA and queue operations from the global PA CDMA and chip-level QMSS.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PDSP firmware</a:t>
            </a:r>
            <a:endParaRPr lang="en-US" sz="1600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85813"/>
            <a:ext cx="7594600" cy="432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333375" y="5208588"/>
            <a:ext cx="847725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cs typeface="Arial" charset="0"/>
              </a:rPr>
              <a:t>Each PDSP has dedicated firmware file with array and binary format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</p:spPr>
        <p:txBody>
          <a:bodyPr/>
          <a:lstStyle/>
          <a:p>
            <a:fld id="{651A26A2-0734-45E5-B8D7-A653A5DD6AC3}" type="slidenum">
              <a:rPr lang="en-US"/>
              <a:pPr/>
              <a:t>15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44463"/>
            <a:ext cx="8458200" cy="814387"/>
          </a:xfrm>
        </p:spPr>
        <p:txBody>
          <a:bodyPr/>
          <a:lstStyle/>
          <a:p>
            <a:r>
              <a:rPr lang="en-US" dirty="0" smtClean="0"/>
              <a:t>Reassembly Engine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185863"/>
            <a:ext cx="8477250" cy="4777867"/>
          </a:xfrm>
          <a:noFill/>
          <a:ln/>
        </p:spPr>
        <p:txBody>
          <a:bodyPr/>
          <a:lstStyle/>
          <a:p>
            <a:r>
              <a:rPr lang="en-US" sz="2400" dirty="0"/>
              <a:t>The Reassembly engine is a hardware accelerator block for reassembling fragmented IPv4 and IPv6 Packets</a:t>
            </a:r>
          </a:p>
          <a:p>
            <a:r>
              <a:rPr lang="en-US" sz="2400" dirty="0"/>
              <a:t>Supports reassembly at </a:t>
            </a:r>
            <a:r>
              <a:rPr lang="en-US" sz="2400" dirty="0" smtClean="0"/>
              <a:t>10Gbps </a:t>
            </a:r>
            <a:r>
              <a:rPr lang="en-US" sz="2400" dirty="0"/>
              <a:t>rate for up to </a:t>
            </a:r>
            <a:r>
              <a:rPr lang="en-US" sz="2400" dirty="0" smtClean="0"/>
              <a:t>1K </a:t>
            </a:r>
            <a:r>
              <a:rPr lang="en-US" sz="2400" dirty="0"/>
              <a:t>concurrent contexts</a:t>
            </a:r>
          </a:p>
          <a:p>
            <a:r>
              <a:rPr lang="en-US" sz="2400" dirty="0"/>
              <a:t>There will be 2 in the system</a:t>
            </a:r>
          </a:p>
          <a:p>
            <a:pPr lvl="1"/>
            <a:r>
              <a:rPr lang="en-US" dirty="0"/>
              <a:t>Pre-SA decrypt</a:t>
            </a:r>
          </a:p>
          <a:p>
            <a:pPr lvl="1"/>
            <a:r>
              <a:rPr lang="en-US" dirty="0"/>
              <a:t>Post-SA </a:t>
            </a:r>
            <a:r>
              <a:rPr lang="en-US" dirty="0" smtClean="0"/>
              <a:t>decrypt</a:t>
            </a:r>
          </a:p>
          <a:p>
            <a:r>
              <a:rPr lang="en-US" sz="2400" dirty="0"/>
              <a:t>The timeouts will be from 100 to 2</a:t>
            </a:r>
            <a:r>
              <a:rPr lang="en-US" sz="2400" baseline="30000" dirty="0"/>
              <a:t>32</a:t>
            </a:r>
            <a:r>
              <a:rPr lang="en-US" sz="2400" dirty="0"/>
              <a:t> *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10</a:t>
            </a:r>
            <a:r>
              <a:rPr lang="en-US" sz="2400" dirty="0" smtClean="0"/>
              <a:t> </a:t>
            </a:r>
            <a:r>
              <a:rPr lang="en-US" sz="2400" dirty="0"/>
              <a:t>clock </a:t>
            </a:r>
            <a:r>
              <a:rPr lang="en-US" sz="2400" dirty="0" smtClean="0"/>
              <a:t>cycles@400MHz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2703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 idx="4294967295"/>
          </p:nvPr>
        </p:nvSpPr>
        <p:spPr>
          <a:xfrm>
            <a:off x="515681" y="1143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Agenda</a:t>
            </a:r>
          </a:p>
        </p:txBody>
      </p:sp>
      <p:sp>
        <p:nvSpPr>
          <p:cNvPr id="48133" name="Content Placeholder 4"/>
          <p:cNvSpPr>
            <a:spLocks noGrp="1"/>
          </p:cNvSpPr>
          <p:nvPr>
            <p:ph idx="4294967295"/>
          </p:nvPr>
        </p:nvSpPr>
        <p:spPr>
          <a:xfrm>
            <a:off x="356048" y="831580"/>
            <a:ext cx="8189140" cy="54292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KeyStone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I/NetCP1.0 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Typical Application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 1.0</a:t>
            </a:r>
          </a:p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KeyStone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II/ NetCP1.5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Typical Application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 1.5</a:t>
            </a:r>
          </a:p>
          <a:p>
            <a:pPr lvl="1" eaLnBrk="1" hangingPunct="1"/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NetCP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QMSS/PDSP Firmware/RA</a:t>
            </a:r>
          </a:p>
          <a:p>
            <a:pPr eaLnBrk="1" hangingPunct="1"/>
            <a:r>
              <a:rPr lang="en-US" sz="2400" dirty="0" err="1" smtClean="0"/>
              <a:t>NetCP</a:t>
            </a:r>
            <a:r>
              <a:rPr lang="en-US" sz="2400" dirty="0" smtClean="0"/>
              <a:t> 1.0 Vs NetCP1.5</a:t>
            </a:r>
          </a:p>
          <a:p>
            <a:pPr eaLnBrk="1" hangingPunct="1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Security Accelerator 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Channel Configuration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Data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16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NetCP</a:t>
            </a:r>
            <a:r>
              <a:rPr lang="en-US" dirty="0" smtClean="0"/>
              <a:t> 1.0 Vs 1.5</a:t>
            </a:r>
            <a:endParaRPr lang="en-US" sz="1600" dirty="0" smtClean="0"/>
          </a:p>
        </p:txBody>
      </p:sp>
      <p:sp>
        <p:nvSpPr>
          <p:cNvPr id="4096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42100" y="6038850"/>
            <a:ext cx="2133600" cy="206375"/>
          </a:xfrm>
          <a:prstGeom prst="rect">
            <a:avLst/>
          </a:prstGeom>
          <a:noFill/>
        </p:spPr>
        <p:txBody>
          <a:bodyPr/>
          <a:lstStyle/>
          <a:p>
            <a:fld id="{4BAACD98-A993-4611-AB16-8626306DB119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6025861"/>
              </p:ext>
            </p:extLst>
          </p:nvPr>
        </p:nvGraphicFramePr>
        <p:xfrm>
          <a:off x="221406" y="790171"/>
          <a:ext cx="8756340" cy="5895217"/>
        </p:xfrm>
        <a:graphic>
          <a:graphicData uri="http://schemas.openxmlformats.org/drawingml/2006/table">
            <a:tbl>
              <a:tblPr/>
              <a:tblGrid>
                <a:gridCol w="1689820"/>
                <a:gridCol w="2918780"/>
                <a:gridCol w="4147740"/>
              </a:tblGrid>
              <a:tr h="314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Applications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Maximum IP packet 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9KB</a:t>
                      </a:r>
                      <a:endParaRPr kumimoji="0" lang="zh-CN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64KB</a:t>
                      </a:r>
                      <a:endParaRPr kumimoji="0" lang="zh-CN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PDSP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PA 6 PDSPs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8KB IRAM/PDSP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PA 15 PDSPs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12KB IRAM/PDSP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LUT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 LUT1 with 64 entries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 LUT2 with 8K entries(32 bit each)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 LUT1 (256 entries), mask/range supported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 LUT2 with 3K entries (64 bit each), range supported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Hardware Firewall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256 entries/ACL for outer IP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&amp; 256 entries/ACL for Inner 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Hardware IP Reassembly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No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Outer IP and inner IP reassembly by hardware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Flow cache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No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Yes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446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IPSec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Replay widows 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Replay widows 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Performance 2x 1.0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44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Air Cipher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Separate Air Ciphering and Authentication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No ZUC F8/F9 </a:t>
                      </a: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and Snow3G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F9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Simultaneous Air Ciphering and Authentication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Support ZUC F8/F9 and Snow3G F9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4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Internal memory ECC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No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Yes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371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Internal QMSS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No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Yes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5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PKT DMA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9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Tx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 channels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24 Rx channels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21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Tx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 channels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91 Rx channels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55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QoS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PQ+WRR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PQ+WRR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  <a:cs typeface="+mn-cs"/>
                        </a:rPr>
                        <a:t>Performance 4x 1.0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879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 idx="4294967295"/>
          </p:nvPr>
        </p:nvSpPr>
        <p:spPr>
          <a:xfrm>
            <a:off x="515681" y="1143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Agenda</a:t>
            </a:r>
          </a:p>
        </p:txBody>
      </p:sp>
      <p:sp>
        <p:nvSpPr>
          <p:cNvPr id="48133" name="Content Placeholder 4"/>
          <p:cNvSpPr>
            <a:spLocks noGrp="1"/>
          </p:cNvSpPr>
          <p:nvPr>
            <p:ph idx="4294967295"/>
          </p:nvPr>
        </p:nvSpPr>
        <p:spPr>
          <a:xfrm>
            <a:off x="356048" y="831580"/>
            <a:ext cx="8189140" cy="54292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KeyStone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I/NetCP1.0 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Typical Application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 1.0</a:t>
            </a:r>
          </a:p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KeyStone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II/ NetCP1.5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Typical Application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 1.5</a:t>
            </a:r>
          </a:p>
          <a:p>
            <a:pPr lvl="1" eaLnBrk="1" hangingPunct="1"/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NetCP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QMSS/PDSP Firmware/RA</a:t>
            </a:r>
          </a:p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NetCP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1.0 Vs NetCP1.5</a:t>
            </a:r>
          </a:p>
          <a:p>
            <a:pPr eaLnBrk="1" hangingPunct="1"/>
            <a:r>
              <a:rPr lang="en-US" sz="2400" dirty="0" smtClean="0"/>
              <a:t>Security Accelerator </a:t>
            </a:r>
          </a:p>
          <a:p>
            <a:pPr lvl="1" eaLnBrk="1" hangingPunct="1"/>
            <a:r>
              <a:rPr lang="en-US" sz="2000" dirty="0" smtClean="0"/>
              <a:t>Overview</a:t>
            </a:r>
          </a:p>
          <a:p>
            <a:pPr lvl="1" eaLnBrk="1" hangingPunct="1"/>
            <a:r>
              <a:rPr lang="en-US" sz="2000" dirty="0" smtClean="0"/>
              <a:t>Channel Configuration</a:t>
            </a:r>
          </a:p>
          <a:p>
            <a:pPr lvl="1" eaLnBrk="1" hangingPunct="1"/>
            <a:r>
              <a:rPr lang="en-US" sz="2000" dirty="0" smtClean="0"/>
              <a:t>Data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18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sv-SE" dirty="0" smtClean="0"/>
              <a:t>Security Accelerator Overview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85800" y="914400"/>
          <a:ext cx="76962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295" name="Group 199"/>
          <p:cNvGraphicFramePr>
            <a:graphicFrameLocks noGrp="1"/>
          </p:cNvGraphicFramePr>
          <p:nvPr>
            <p:ph sz="quarter" idx="2"/>
          </p:nvPr>
        </p:nvGraphicFramePr>
        <p:xfrm>
          <a:off x="685800" y="3505200"/>
          <a:ext cx="7685087" cy="2712720"/>
        </p:xfrm>
        <a:graphic>
          <a:graphicData uri="http://schemas.openxmlformats.org/drawingml/2006/table">
            <a:tbl>
              <a:tblPr/>
              <a:tblGrid>
                <a:gridCol w="1449387"/>
                <a:gridCol w="1066800"/>
                <a:gridCol w="1222375"/>
                <a:gridCol w="3946525"/>
              </a:tblGrid>
              <a:tr h="29399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Module Name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size (Bits)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Throughput (Mbits/sec)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Remark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AES modes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3x 2,800.0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AES 256-bit key numbers, worst case for modes other than CCM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3DES modes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2x 1,493.3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3DES 3 key numbers, worst case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Galois Multiplier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2x 8,960.0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Galois multiplier core used for GCM mode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9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AES modes 128 bit key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3x 3,200.0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AES 128-bit key numbers, worst case for modes other than CCM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9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AES -CCM - 256 bits AES Key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3x 1,400.0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CCM mode, AES is run twice for same block.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Kasumi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1244.4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Kasumi in F8 mode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9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Snow3G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SNOW 3G in F8 mode. 40 bytes in one block, for 1500 byte blocks the throughput is above 5Gbit/s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HMAC- SHA1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2x 2,185.4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 1 core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HMAC- MD5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2x 2,715.2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MD5 core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0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HMAC-SHA2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2x 2,715.2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 2 cor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e(max 256 bit hash)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altLang="zh-TW" sz="2800" dirty="0" smtClean="0"/>
              <a:t>Why Network Co Processor (NetCP):</a:t>
            </a:r>
            <a:endParaRPr lang="en-US" sz="28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228600" y="838200"/>
          <a:ext cx="8610599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17"/>
          <p:cNvSpPr txBox="1">
            <a:spLocks noChangeArrowheads="1"/>
          </p:cNvSpPr>
          <p:nvPr/>
        </p:nvSpPr>
        <p:spPr bwMode="auto">
          <a:xfrm>
            <a:off x="187325" y="6375400"/>
            <a:ext cx="8828088" cy="457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8307" name="Text Box 6"/>
          <p:cNvSpPr txBox="1">
            <a:spLocks noChangeArrowheads="1"/>
          </p:cNvSpPr>
          <p:nvPr/>
        </p:nvSpPr>
        <p:spPr bwMode="auto">
          <a:xfrm>
            <a:off x="2286000" y="3335338"/>
            <a:ext cx="962025" cy="170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500">
                <a:latin typeface="Calibri" pitchFamily="34" charset="0"/>
              </a:rPr>
              <a:t>DDR</a:t>
            </a:r>
          </a:p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</p:txBody>
      </p:sp>
      <p:sp>
        <p:nvSpPr>
          <p:cNvPr id="44036" name="Text Box 26"/>
          <p:cNvSpPr txBox="1">
            <a:spLocks noChangeArrowheads="1"/>
          </p:cNvSpPr>
          <p:nvPr/>
        </p:nvSpPr>
        <p:spPr bwMode="auto">
          <a:xfrm>
            <a:off x="2374900" y="4670425"/>
            <a:ext cx="788988" cy="2921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SC for TX</a:t>
            </a:r>
          </a:p>
        </p:txBody>
      </p:sp>
      <p:sp>
        <p:nvSpPr>
          <p:cNvPr id="44037" name="Text Box 27"/>
          <p:cNvSpPr txBox="1">
            <a:spLocks noChangeArrowheads="1"/>
          </p:cNvSpPr>
          <p:nvPr/>
        </p:nvSpPr>
        <p:spPr bwMode="auto">
          <a:xfrm>
            <a:off x="2379663" y="3559175"/>
            <a:ext cx="782637" cy="2921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SC for Rx</a:t>
            </a:r>
          </a:p>
        </p:txBody>
      </p:sp>
      <p:sp>
        <p:nvSpPr>
          <p:cNvPr id="98310" name="Text Box 3"/>
          <p:cNvSpPr txBox="1">
            <a:spLocks noChangeArrowheads="1"/>
          </p:cNvSpPr>
          <p:nvPr/>
        </p:nvSpPr>
        <p:spPr bwMode="auto">
          <a:xfrm>
            <a:off x="4135438" y="1990725"/>
            <a:ext cx="1055687" cy="4062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SA LLD</a:t>
            </a: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98311" name="Text Box 4"/>
          <p:cNvSpPr txBox="1">
            <a:spLocks noChangeArrowheads="1"/>
          </p:cNvSpPr>
          <p:nvPr/>
        </p:nvSpPr>
        <p:spPr bwMode="auto">
          <a:xfrm>
            <a:off x="249238" y="2009775"/>
            <a:ext cx="1108075" cy="4090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SA</a:t>
            </a: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98312" name="Text Box 5"/>
          <p:cNvSpPr txBox="1">
            <a:spLocks noChangeArrowheads="1"/>
          </p:cNvSpPr>
          <p:nvPr/>
        </p:nvSpPr>
        <p:spPr bwMode="auto">
          <a:xfrm>
            <a:off x="7416800" y="1987550"/>
            <a:ext cx="1270000" cy="410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DSP/ARM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CorePac</a:t>
            </a: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98313" name="Text Box 31"/>
          <p:cNvSpPr txBox="1">
            <a:spLocks noChangeArrowheads="1"/>
          </p:cNvSpPr>
          <p:nvPr/>
        </p:nvSpPr>
        <p:spPr bwMode="auto">
          <a:xfrm>
            <a:off x="425450" y="4548188"/>
            <a:ext cx="784225" cy="300037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PKTDMA</a:t>
            </a:r>
          </a:p>
        </p:txBody>
      </p:sp>
      <p:sp>
        <p:nvSpPr>
          <p:cNvPr id="98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 LLD: Channel Configuration</a:t>
            </a:r>
          </a:p>
        </p:txBody>
      </p:sp>
      <p:sp>
        <p:nvSpPr>
          <p:cNvPr id="2414598" name="AutoShape 6"/>
          <p:cNvSpPr>
            <a:spLocks noChangeArrowheads="1"/>
          </p:cNvSpPr>
          <p:nvPr/>
        </p:nvSpPr>
        <p:spPr bwMode="auto">
          <a:xfrm>
            <a:off x="5665788" y="1620838"/>
            <a:ext cx="1687512" cy="630237"/>
          </a:xfrm>
          <a:prstGeom prst="wedgeRoundRectCallout">
            <a:avLst>
              <a:gd name="adj1" fmla="val -42829"/>
              <a:gd name="adj2" fmla="val 7331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/>
          <a:lstStyle/>
          <a:p>
            <a:pPr algn="l"/>
            <a:r>
              <a:rPr lang="en-US" sz="1200">
                <a:latin typeface="Calibri" pitchFamily="34" charset="0"/>
              </a:rPr>
              <a:t>Step 1: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Call SA LLD Sa_chanCreate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2414604" name="Line 12"/>
          <p:cNvSpPr>
            <a:spLocks noChangeShapeType="1"/>
          </p:cNvSpPr>
          <p:nvPr/>
        </p:nvSpPr>
        <p:spPr bwMode="auto">
          <a:xfrm>
            <a:off x="5194300" y="2400300"/>
            <a:ext cx="2211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4605" name="Line 13"/>
          <p:cNvSpPr>
            <a:spLocks noChangeShapeType="1"/>
          </p:cNvSpPr>
          <p:nvPr/>
        </p:nvSpPr>
        <p:spPr bwMode="auto">
          <a:xfrm flipH="1">
            <a:off x="5195888" y="4670425"/>
            <a:ext cx="221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14606" name="AutoShape 14"/>
          <p:cNvSpPr>
            <a:spLocks noChangeArrowheads="1"/>
          </p:cNvSpPr>
          <p:nvPr/>
        </p:nvSpPr>
        <p:spPr bwMode="auto">
          <a:xfrm>
            <a:off x="3248025" y="2187575"/>
            <a:ext cx="1773238" cy="901700"/>
          </a:xfrm>
          <a:prstGeom prst="wedgeRoundRectCallout">
            <a:avLst>
              <a:gd name="adj1" fmla="val -34838"/>
              <a:gd name="adj2" fmla="val 87500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2: Allocate security context buffer for both TX and RX</a:t>
            </a:r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638175" y="984250"/>
            <a:ext cx="4479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Repeat steps 1-5 to add more channel.</a:t>
            </a:r>
          </a:p>
        </p:txBody>
      </p:sp>
      <p:sp>
        <p:nvSpPr>
          <p:cNvPr id="2414608" name="Line 16"/>
          <p:cNvSpPr>
            <a:spLocks noChangeShapeType="1"/>
          </p:cNvSpPr>
          <p:nvPr/>
        </p:nvSpPr>
        <p:spPr bwMode="auto">
          <a:xfrm flipH="1">
            <a:off x="3248025" y="3417888"/>
            <a:ext cx="88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14609" name="Line 17"/>
          <p:cNvSpPr>
            <a:spLocks noChangeShapeType="1"/>
          </p:cNvSpPr>
          <p:nvPr/>
        </p:nvSpPr>
        <p:spPr bwMode="auto">
          <a:xfrm flipH="1">
            <a:off x="3248025" y="4868863"/>
            <a:ext cx="88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22" name="AutoShape 21"/>
          <p:cNvSpPr>
            <a:spLocks noChangeArrowheads="1"/>
          </p:cNvSpPr>
          <p:nvPr/>
        </p:nvSpPr>
        <p:spPr bwMode="auto">
          <a:xfrm>
            <a:off x="6008688" y="1198563"/>
            <a:ext cx="2635250" cy="323850"/>
          </a:xfrm>
          <a:prstGeom prst="wedgeRoundRectCallout">
            <a:avLst>
              <a:gd name="adj1" fmla="val -44579"/>
              <a:gd name="adj2" fmla="val -931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>
                <a:latin typeface="Calibri" pitchFamily="34" charset="0"/>
              </a:rPr>
              <a:t>Configuration Information</a:t>
            </a:r>
          </a:p>
        </p:txBody>
      </p:sp>
      <p:sp>
        <p:nvSpPr>
          <p:cNvPr id="98323" name="Text Box 31"/>
          <p:cNvSpPr txBox="1">
            <a:spLocks noChangeArrowheads="1"/>
          </p:cNvSpPr>
          <p:nvPr/>
        </p:nvSpPr>
        <p:spPr bwMode="auto">
          <a:xfrm>
            <a:off x="425450" y="5000625"/>
            <a:ext cx="769938" cy="2921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PA</a:t>
            </a:r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>
            <a:off x="5905500" y="3575050"/>
            <a:ext cx="1773238" cy="901700"/>
          </a:xfrm>
          <a:prstGeom prst="wedgeRoundRectCallout">
            <a:avLst>
              <a:gd name="adj1" fmla="val -43806"/>
              <a:gd name="adj2" fmla="val 6986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4: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Call SA LLD Sa_chanControl for cipher/authentication parameter setting 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3427413" y="5295900"/>
            <a:ext cx="1773237" cy="901700"/>
          </a:xfrm>
          <a:prstGeom prst="wedgeRoundRectCallout">
            <a:avLst>
              <a:gd name="adj1" fmla="val -37639"/>
              <a:gd name="adj2" fmla="val -9219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5: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update the security context content for the parameters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5200650" y="3551238"/>
            <a:ext cx="221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>
            <a:off x="5422900" y="2843213"/>
            <a:ext cx="1773238" cy="555625"/>
          </a:xfrm>
          <a:prstGeom prst="wedgeRoundRectCallout">
            <a:avLst>
              <a:gd name="adj1" fmla="val -44366"/>
              <a:gd name="adj2" fmla="val 7794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3: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return security context buffer address</a:t>
            </a:r>
            <a:endParaRPr lang="en-US" sz="1200" b="1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40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40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6" grpId="1" animBg="1"/>
      <p:bldP spid="44037" grpId="0" animBg="1"/>
      <p:bldP spid="44037" grpId="1" animBg="1"/>
      <p:bldP spid="2414598" grpId="0" animBg="1"/>
      <p:bldP spid="2414604" grpId="0" animBg="1"/>
      <p:bldP spid="2414605" grpId="0" animBg="1"/>
      <p:bldP spid="2414606" grpId="0" animBg="1"/>
      <p:bldP spid="2414608" grpId="0" animBg="1"/>
      <p:bldP spid="2414609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17"/>
          <p:cNvSpPr txBox="1">
            <a:spLocks noChangeArrowheads="1"/>
          </p:cNvSpPr>
          <p:nvPr/>
        </p:nvSpPr>
        <p:spPr bwMode="auto">
          <a:xfrm>
            <a:off x="187325" y="6375400"/>
            <a:ext cx="8828088" cy="457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0355" name="Text Box 6"/>
          <p:cNvSpPr txBox="1">
            <a:spLocks noChangeArrowheads="1"/>
          </p:cNvSpPr>
          <p:nvPr/>
        </p:nvSpPr>
        <p:spPr bwMode="auto">
          <a:xfrm>
            <a:off x="2286000" y="3563938"/>
            <a:ext cx="962025" cy="170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500">
                <a:latin typeface="Calibri" pitchFamily="34" charset="0"/>
              </a:rPr>
              <a:t>DDR</a:t>
            </a:r>
          </a:p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500">
              <a:latin typeface="Calibri" pitchFamily="34" charset="0"/>
            </a:endParaRPr>
          </a:p>
        </p:txBody>
      </p:sp>
      <p:sp>
        <p:nvSpPr>
          <p:cNvPr id="100356" name="Text Box 26"/>
          <p:cNvSpPr txBox="1">
            <a:spLocks noChangeArrowheads="1"/>
          </p:cNvSpPr>
          <p:nvPr/>
        </p:nvSpPr>
        <p:spPr bwMode="auto">
          <a:xfrm>
            <a:off x="2374900" y="4899025"/>
            <a:ext cx="788988" cy="2921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SC for TX</a:t>
            </a:r>
          </a:p>
        </p:txBody>
      </p:sp>
      <p:sp>
        <p:nvSpPr>
          <p:cNvPr id="100357" name="Text Box 27"/>
          <p:cNvSpPr txBox="1">
            <a:spLocks noChangeArrowheads="1"/>
          </p:cNvSpPr>
          <p:nvPr/>
        </p:nvSpPr>
        <p:spPr bwMode="auto">
          <a:xfrm>
            <a:off x="2379663" y="3787775"/>
            <a:ext cx="782637" cy="2921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SC for Rx</a:t>
            </a:r>
          </a:p>
        </p:txBody>
      </p:sp>
      <p:sp>
        <p:nvSpPr>
          <p:cNvPr id="100358" name="Text Box 3"/>
          <p:cNvSpPr txBox="1">
            <a:spLocks noChangeArrowheads="1"/>
          </p:cNvSpPr>
          <p:nvPr/>
        </p:nvSpPr>
        <p:spPr bwMode="auto">
          <a:xfrm>
            <a:off x="4135438" y="1990725"/>
            <a:ext cx="1055687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SA LLD</a:t>
            </a: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100359" name="Text Box 4"/>
          <p:cNvSpPr txBox="1">
            <a:spLocks noChangeArrowheads="1"/>
          </p:cNvSpPr>
          <p:nvPr/>
        </p:nvSpPr>
        <p:spPr bwMode="auto">
          <a:xfrm>
            <a:off x="249238" y="2009775"/>
            <a:ext cx="1108075" cy="4090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SA</a:t>
            </a: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100360" name="Text Box 5"/>
          <p:cNvSpPr txBox="1">
            <a:spLocks noChangeArrowheads="1"/>
          </p:cNvSpPr>
          <p:nvPr/>
        </p:nvSpPr>
        <p:spPr bwMode="auto">
          <a:xfrm>
            <a:off x="7416800" y="1987550"/>
            <a:ext cx="1270000" cy="410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DSP/ARM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CorePac</a:t>
            </a: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  <a:p>
            <a:pPr algn="l">
              <a:spcBef>
                <a:spcPct val="5000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100361" name="Text Box 31"/>
          <p:cNvSpPr txBox="1">
            <a:spLocks noChangeArrowheads="1"/>
          </p:cNvSpPr>
          <p:nvPr/>
        </p:nvSpPr>
        <p:spPr bwMode="auto">
          <a:xfrm>
            <a:off x="488950" y="4135438"/>
            <a:ext cx="784225" cy="149225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sz="13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1300">
                <a:latin typeface="Calibri" pitchFamily="34" charset="0"/>
              </a:rPr>
              <a:t>PKTDMA</a:t>
            </a:r>
          </a:p>
          <a:p>
            <a:pPr algn="ctr">
              <a:spcBef>
                <a:spcPct val="50000"/>
              </a:spcBef>
            </a:pPr>
            <a:endParaRPr lang="en-US" sz="13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300"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300">
              <a:latin typeface="Calibri" pitchFamily="34" charset="0"/>
            </a:endParaRPr>
          </a:p>
        </p:txBody>
      </p:sp>
      <p:sp>
        <p:nvSpPr>
          <p:cNvPr id="100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SA LLD: Packet Process (Air Cipher)</a:t>
            </a:r>
          </a:p>
        </p:txBody>
      </p:sp>
      <p:sp>
        <p:nvSpPr>
          <p:cNvPr id="2414598" name="AutoShape 6"/>
          <p:cNvSpPr>
            <a:spLocks noChangeArrowheads="1"/>
          </p:cNvSpPr>
          <p:nvPr/>
        </p:nvSpPr>
        <p:spPr bwMode="auto">
          <a:xfrm>
            <a:off x="5665788" y="1620838"/>
            <a:ext cx="1687512" cy="630237"/>
          </a:xfrm>
          <a:prstGeom prst="wedgeRoundRectCallout">
            <a:avLst>
              <a:gd name="adj1" fmla="val -42829"/>
              <a:gd name="adj2" fmla="val 7331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/>
          <a:lstStyle/>
          <a:p>
            <a:pPr algn="l"/>
            <a:r>
              <a:rPr lang="en-US" sz="1200">
                <a:latin typeface="Calibri" pitchFamily="34" charset="0"/>
              </a:rPr>
              <a:t>Step 1: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Call SA LLD Sa_chanSendData/ Sa_chanRecieveData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2414604" name="Line 12"/>
          <p:cNvSpPr>
            <a:spLocks noChangeShapeType="1"/>
          </p:cNvSpPr>
          <p:nvPr/>
        </p:nvSpPr>
        <p:spPr bwMode="auto">
          <a:xfrm>
            <a:off x="5194300" y="2400300"/>
            <a:ext cx="2211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365" name="Text Box 15"/>
          <p:cNvSpPr txBox="1">
            <a:spLocks noChangeArrowheads="1"/>
          </p:cNvSpPr>
          <p:nvPr/>
        </p:nvSpPr>
        <p:spPr bwMode="auto">
          <a:xfrm>
            <a:off x="638175" y="984250"/>
            <a:ext cx="44799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Repeat steps 1-6 send more packet.</a:t>
            </a: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5200650" y="3322638"/>
            <a:ext cx="221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>
            <a:off x="5422900" y="2614613"/>
            <a:ext cx="1773238" cy="555625"/>
          </a:xfrm>
          <a:prstGeom prst="wedgeRoundRectCallout">
            <a:avLst>
              <a:gd name="adj1" fmla="val -44366"/>
              <a:gd name="adj2" fmla="val 7794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2: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return security context buffer address</a:t>
            </a:r>
            <a:endParaRPr lang="en-US" sz="1200" b="1">
              <a:latin typeface="Courier New" pitchFamily="49" charset="0"/>
            </a:endParaRPr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1163" y="5068888"/>
            <a:ext cx="1428750" cy="850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3926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3938" y="1493838"/>
            <a:ext cx="1271587" cy="757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8" name="Line 13"/>
          <p:cNvSpPr>
            <a:spLocks noChangeShapeType="1"/>
          </p:cNvSpPr>
          <p:nvPr/>
        </p:nvSpPr>
        <p:spPr bwMode="auto">
          <a:xfrm flipH="1">
            <a:off x="4662488" y="5473700"/>
            <a:ext cx="2757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5118100" y="4483100"/>
            <a:ext cx="2078038" cy="838200"/>
          </a:xfrm>
          <a:prstGeom prst="wedgeRoundRectCallout">
            <a:avLst>
              <a:gd name="adj1" fmla="val -63491"/>
              <a:gd name="adj2" fmla="val 6610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3: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put the security context buffer address to SW_INFO of descriptor 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>
            <a:off x="1273175" y="5345113"/>
            <a:ext cx="2947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AutoShape 14"/>
          <p:cNvSpPr>
            <a:spLocks noChangeArrowheads="1"/>
          </p:cNvSpPr>
          <p:nvPr/>
        </p:nvSpPr>
        <p:spPr bwMode="auto">
          <a:xfrm>
            <a:off x="1731963" y="5494338"/>
            <a:ext cx="1946275" cy="398462"/>
          </a:xfrm>
          <a:prstGeom prst="wedgeRoundRectCallout">
            <a:avLst>
              <a:gd name="adj1" fmla="val -65407"/>
              <a:gd name="adj2" fmla="val -64167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4: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send packet to SA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 flipH="1">
            <a:off x="1357313" y="3784600"/>
            <a:ext cx="928687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>
            <a:off x="1460500" y="1978025"/>
            <a:ext cx="2097088" cy="1223963"/>
          </a:xfrm>
          <a:prstGeom prst="wedgeRoundRectCallout">
            <a:avLst>
              <a:gd name="adj1" fmla="val -53130"/>
              <a:gd name="adj2" fmla="val 9654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 dirty="0">
                <a:latin typeface="Calibri" pitchFamily="34" charset="0"/>
              </a:rPr>
              <a:t>Step 5: </a:t>
            </a:r>
            <a:r>
              <a:rPr lang="en-US" altLang="zh-TW" sz="1200" dirty="0">
                <a:latin typeface="Calibri" pitchFamily="34" charset="0"/>
                <a:ea typeface="新細明體" charset="-120"/>
              </a:rPr>
              <a:t>SA access the SC for corresponding operation </a:t>
            </a:r>
            <a:r>
              <a:rPr lang="en-US" altLang="zh-TW" sz="1200" dirty="0" smtClean="0">
                <a:latin typeface="Calibri" pitchFamily="34" charset="0"/>
                <a:ea typeface="新細明體" charset="-120"/>
              </a:rPr>
              <a:t>encryption/decryption</a:t>
            </a:r>
            <a:endParaRPr lang="en-US" altLang="zh-TW" sz="1200" dirty="0">
              <a:latin typeface="Calibri" pitchFamily="34" charset="0"/>
              <a:ea typeface="新細明體" charset="-120"/>
            </a:endParaRPr>
          </a:p>
          <a:p>
            <a:pPr algn="l"/>
            <a:r>
              <a:rPr lang="en-US" altLang="zh-TW" sz="1200" dirty="0">
                <a:latin typeface="Calibri" pitchFamily="34" charset="0"/>
                <a:ea typeface="新細明體" charset="-120"/>
              </a:rPr>
              <a:t>Authentication/verification  </a:t>
            </a:r>
            <a:endParaRPr lang="en-US" sz="1200" b="1" dirty="0">
              <a:latin typeface="Courier New" pitchFamily="49" charset="0"/>
            </a:endParaRPr>
          </a:p>
        </p:txBody>
      </p:sp>
      <p:pic>
        <p:nvPicPr>
          <p:cNvPr id="13926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2513" y="3446463"/>
            <a:ext cx="1241425" cy="739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" name="AutoShape 14"/>
          <p:cNvSpPr>
            <a:spLocks noChangeArrowheads="1"/>
          </p:cNvSpPr>
          <p:nvPr/>
        </p:nvSpPr>
        <p:spPr bwMode="auto">
          <a:xfrm>
            <a:off x="3895725" y="3446463"/>
            <a:ext cx="1741488" cy="681037"/>
          </a:xfrm>
          <a:prstGeom prst="wedgeRoundRectCallout">
            <a:avLst>
              <a:gd name="adj1" fmla="val -63491"/>
              <a:gd name="adj2" fmla="val 6610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200">
                <a:latin typeface="Calibri" pitchFamily="34" charset="0"/>
              </a:rPr>
              <a:t>Step 6: </a:t>
            </a:r>
            <a:r>
              <a:rPr lang="en-US" altLang="zh-TW" sz="1200">
                <a:latin typeface="Calibri" pitchFamily="34" charset="0"/>
                <a:ea typeface="新細明體" charset="-120"/>
              </a:rPr>
              <a:t>SA forward the result packet to destination </a:t>
            </a:r>
            <a:endParaRPr lang="en-US" sz="1200" b="1">
              <a:latin typeface="Courier New" pitchFamily="49" charset="0"/>
            </a:endParaRPr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 flipH="1">
            <a:off x="1273175" y="4278313"/>
            <a:ext cx="614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4598" grpId="0" animBg="1"/>
      <p:bldP spid="241460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Device-specific Data Manuals for the KeyStone </a:t>
            </a:r>
            <a:r>
              <a:rPr lang="en-US" sz="2800" dirty="0" err="1" smtClean="0"/>
              <a:t>SoCs</a:t>
            </a:r>
            <a:r>
              <a:rPr lang="en-US" sz="2800" dirty="0" smtClean="0"/>
              <a:t> can be found at </a:t>
            </a:r>
            <a:r>
              <a:rPr lang="en-US" sz="2800" dirty="0" smtClean="0">
                <a:hlinkClick r:id="rId4"/>
              </a:rPr>
              <a:t>TI.com/multicore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Multicore articles, tools, and software are available at </a:t>
            </a:r>
            <a:r>
              <a:rPr lang="en-US" sz="2800" dirty="0" smtClean="0">
                <a:hlinkClick r:id="rId5"/>
              </a:rPr>
              <a:t>Embedded Processors Wiki for the KeyStone Device Architecture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View the complete </a:t>
            </a:r>
            <a:r>
              <a:rPr lang="en-US" sz="2800" dirty="0" smtClean="0">
                <a:hlinkClick r:id="rId6"/>
              </a:rPr>
              <a:t>C66x Multicore SOC Online Training for KeyStone Devices</a:t>
            </a:r>
            <a:r>
              <a:rPr lang="en-US" sz="2800" dirty="0" smtClean="0"/>
              <a:t>, including details on the individual modules.</a:t>
            </a:r>
          </a:p>
          <a:p>
            <a:r>
              <a:rPr lang="en-US" sz="2800" dirty="0" smtClean="0"/>
              <a:t>For questions regarding topics covered in this training, visit the support forums at the</a:t>
            </a:r>
            <a:br>
              <a:rPr lang="en-US" sz="2800" dirty="0" smtClean="0"/>
            </a:br>
            <a:r>
              <a:rPr lang="en-US" sz="2800" dirty="0" smtClean="0">
                <a:hlinkClick r:id="rId7"/>
              </a:rPr>
              <a:t>TI E2E Community</a:t>
            </a:r>
            <a:r>
              <a:rPr lang="en-US" sz="2800" dirty="0" smtClean="0"/>
              <a:t> and </a:t>
            </a:r>
            <a:r>
              <a:rPr lang="en-US" sz="2800" dirty="0" smtClean="0">
                <a:hlinkClick r:id="rId8"/>
              </a:rPr>
              <a:t>Deyisupport</a:t>
            </a:r>
            <a:r>
              <a:rPr lang="en-US" sz="2800" dirty="0" smtClean="0"/>
              <a:t>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22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731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v-SE" altLang="zh-TW" sz="2800" dirty="0" smtClean="0"/>
              <a:t>Why Network Co Processor (</a:t>
            </a:r>
            <a:r>
              <a:rPr lang="sv-SE" altLang="zh-TW" sz="2800" smtClean="0"/>
              <a:t>NetCP)</a:t>
            </a:r>
            <a:endParaRPr lang="en-US" sz="2800" dirty="0" smtClean="0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786" y="732869"/>
            <a:ext cx="6572684" cy="425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8131" y="4073237"/>
            <a:ext cx="3028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Generic Network Processing 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27465" y="5092537"/>
            <a:ext cx="3184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Keystone Network Processing with </a:t>
            </a:r>
            <a:r>
              <a:rPr lang="en-US" sz="1600" b="1" dirty="0" err="1" smtClean="0"/>
              <a:t>NetCP</a:t>
            </a:r>
            <a:r>
              <a:rPr lang="en-US" sz="1600" b="1" dirty="0" smtClean="0"/>
              <a:t> full offload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31823" y="5078684"/>
            <a:ext cx="3184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Keystone Network Processing with </a:t>
            </a:r>
            <a:r>
              <a:rPr lang="en-US" sz="1600" b="1" dirty="0" err="1" smtClean="0"/>
              <a:t>NetCP</a:t>
            </a:r>
            <a:r>
              <a:rPr lang="en-US" sz="1600" b="1" dirty="0" smtClean="0"/>
              <a:t> Partial offload</a:t>
            </a:r>
            <a:endParaRPr lang="en-US" sz="1600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 idx="4294967295"/>
          </p:nvPr>
        </p:nvSpPr>
        <p:spPr>
          <a:xfrm>
            <a:off x="515681" y="1143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Agenda</a:t>
            </a:r>
          </a:p>
        </p:txBody>
      </p:sp>
      <p:sp>
        <p:nvSpPr>
          <p:cNvPr id="48133" name="Content Placeholder 4"/>
          <p:cNvSpPr>
            <a:spLocks noGrp="1"/>
          </p:cNvSpPr>
          <p:nvPr>
            <p:ph idx="4294967295"/>
          </p:nvPr>
        </p:nvSpPr>
        <p:spPr>
          <a:xfrm>
            <a:off x="356048" y="831580"/>
            <a:ext cx="8189140" cy="54292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dirty="0" err="1" smtClean="0"/>
              <a:t>KeyStone</a:t>
            </a:r>
            <a:r>
              <a:rPr lang="en-US" sz="2400" dirty="0" smtClean="0"/>
              <a:t> I/NetCP1.0 </a:t>
            </a:r>
          </a:p>
          <a:p>
            <a:pPr lvl="1" eaLnBrk="1" hangingPunct="1"/>
            <a:r>
              <a:rPr lang="en-US" sz="2000" dirty="0" smtClean="0"/>
              <a:t>Overview</a:t>
            </a:r>
          </a:p>
          <a:p>
            <a:pPr lvl="1" eaLnBrk="1" hangingPunct="1"/>
            <a:r>
              <a:rPr lang="en-US" sz="2000" dirty="0" smtClean="0"/>
              <a:t>Typical Application</a:t>
            </a:r>
          </a:p>
          <a:p>
            <a:pPr lvl="1" eaLnBrk="1" hangingPunct="1"/>
            <a:r>
              <a:rPr lang="en-US" sz="2000" dirty="0" smtClean="0"/>
              <a:t>PA 1.0</a:t>
            </a:r>
          </a:p>
          <a:p>
            <a:pPr eaLnBrk="1" hangingPunct="1"/>
            <a:r>
              <a:rPr lang="en-US" sz="2400" dirty="0" err="1" smtClean="0"/>
              <a:t>KeyStone</a:t>
            </a:r>
            <a:r>
              <a:rPr lang="en-US" sz="2400" dirty="0" smtClean="0"/>
              <a:t> II/ NetCP1.5</a:t>
            </a:r>
          </a:p>
          <a:p>
            <a:pPr lvl="1" eaLnBrk="1" hangingPunct="1"/>
            <a:r>
              <a:rPr lang="en-US" sz="2000" dirty="0" smtClean="0"/>
              <a:t>Overview</a:t>
            </a:r>
          </a:p>
          <a:p>
            <a:pPr lvl="1" eaLnBrk="1" hangingPunct="1"/>
            <a:r>
              <a:rPr lang="en-US" sz="2000" dirty="0" smtClean="0"/>
              <a:t>Typical Application</a:t>
            </a:r>
          </a:p>
          <a:p>
            <a:pPr lvl="1" eaLnBrk="1" hangingPunct="1"/>
            <a:r>
              <a:rPr lang="en-US" sz="2000" dirty="0" smtClean="0"/>
              <a:t>PA 1.5</a:t>
            </a:r>
          </a:p>
          <a:p>
            <a:pPr lvl="1" eaLnBrk="1" hangingPunct="1"/>
            <a:r>
              <a:rPr lang="en-US" sz="2000" dirty="0" err="1" smtClean="0"/>
              <a:t>NetCP</a:t>
            </a:r>
            <a:r>
              <a:rPr lang="en-US" sz="2000" dirty="0" smtClean="0"/>
              <a:t> QMSS/PDSP Firmware/RA</a:t>
            </a:r>
          </a:p>
          <a:p>
            <a:pPr eaLnBrk="1" hangingPunct="1"/>
            <a:r>
              <a:rPr lang="en-US" sz="2400" dirty="0" err="1" smtClean="0"/>
              <a:t>NetCP</a:t>
            </a:r>
            <a:r>
              <a:rPr lang="en-US" sz="2400" dirty="0" smtClean="0"/>
              <a:t> 1.0 Vs NetCP1.5</a:t>
            </a:r>
          </a:p>
          <a:p>
            <a:pPr eaLnBrk="1" hangingPunct="1"/>
            <a:r>
              <a:rPr lang="en-US" sz="2400" dirty="0" smtClean="0"/>
              <a:t>Security Accelerator </a:t>
            </a:r>
          </a:p>
          <a:p>
            <a:pPr lvl="1" eaLnBrk="1" hangingPunct="1"/>
            <a:r>
              <a:rPr lang="en-US" sz="2000" dirty="0" smtClean="0"/>
              <a:t>Overview</a:t>
            </a:r>
          </a:p>
          <a:p>
            <a:pPr lvl="1" eaLnBrk="1" hangingPunct="1"/>
            <a:r>
              <a:rPr lang="en-US" sz="2000" dirty="0" smtClean="0"/>
              <a:t>Channel Configuration</a:t>
            </a:r>
          </a:p>
          <a:p>
            <a:pPr lvl="1" eaLnBrk="1" hangingPunct="1"/>
            <a:r>
              <a:rPr lang="en-US" sz="2000" dirty="0" smtClean="0"/>
              <a:t>Data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9"/>
          <p:cNvSpPr>
            <a:spLocks noGrp="1" noChangeArrowheads="1"/>
          </p:cNvSpPr>
          <p:nvPr>
            <p:ph type="title" idx="4294967295"/>
          </p:nvPr>
        </p:nvSpPr>
        <p:spPr>
          <a:xfrm>
            <a:off x="457216" y="762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KeyStone I Network Coprocessor </a:t>
            </a:r>
          </a:p>
        </p:txBody>
      </p:sp>
      <p:sp>
        <p:nvSpPr>
          <p:cNvPr id="1093" name="Rectangle 63"/>
          <p:cNvSpPr>
            <a:spLocks noChangeArrowheads="1"/>
          </p:cNvSpPr>
          <p:nvPr/>
        </p:nvSpPr>
        <p:spPr bwMode="auto">
          <a:xfrm>
            <a:off x="5414840" y="795136"/>
            <a:ext cx="3593987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Provides hardware accelerators to perform L2, L3, and L4 processing and encryption that was previously done in software</a:t>
            </a:r>
          </a:p>
          <a:p>
            <a:pPr marL="117475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Packet </a:t>
            </a:r>
            <a:r>
              <a:rPr lang="en-US" sz="1800" dirty="0">
                <a:solidFill>
                  <a:srgbClr val="000000"/>
                </a:solidFill>
                <a:latin typeface="Calibri" pitchFamily="34" charset="0"/>
              </a:rPr>
              <a:t>Accelerator (PA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Single or multiple IP address option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UDP (and TCP) checksum and selected CRCs 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L2/L3/L4 support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Quality of Service (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</a:rPr>
              <a:t>QoS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Multicast to multiple destinations inside the device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Timestamps</a:t>
            </a:r>
          </a:p>
          <a:p>
            <a:pPr marL="117475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Security </a:t>
            </a:r>
            <a:r>
              <a:rPr lang="en-US" sz="1800" dirty="0">
                <a:solidFill>
                  <a:srgbClr val="000000"/>
                </a:solidFill>
                <a:latin typeface="Calibri" pitchFamily="34" charset="0"/>
              </a:rPr>
              <a:t>Accelerator (SA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Hardware encryption, decryption, and authentication</a:t>
            </a:r>
          </a:p>
          <a:p>
            <a:pPr marL="574675" lvl="1" indent="-117475" algn="l">
              <a:lnSpc>
                <a:spcPct val="85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Supports 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</a:rPr>
              <a:t>IPsec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 ESP, 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</a:rPr>
              <a:t>IPsec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</a:rPr>
              <a:t> AH, SRTP, and 3GPP protocols</a:t>
            </a:r>
            <a:endParaRPr lang="en-US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361" name="Group 360"/>
          <p:cNvGrpSpPr/>
          <p:nvPr/>
        </p:nvGrpSpPr>
        <p:grpSpPr>
          <a:xfrm>
            <a:off x="0" y="834890"/>
            <a:ext cx="5360248" cy="5442739"/>
            <a:chOff x="0" y="914400"/>
            <a:chExt cx="5360248" cy="5442739"/>
          </a:xfrm>
        </p:grpSpPr>
        <p:sp>
          <p:nvSpPr>
            <p:cNvPr id="665" name="Rectangle 685"/>
            <p:cNvSpPr>
              <a:spLocks noChangeArrowheads="1"/>
            </p:cNvSpPr>
            <p:nvPr/>
          </p:nvSpPr>
          <p:spPr bwMode="auto">
            <a:xfrm>
              <a:off x="3337038" y="4709430"/>
              <a:ext cx="1988382" cy="1363935"/>
            </a:xfrm>
            <a:prstGeom prst="rect">
              <a:avLst/>
            </a:prstGeom>
            <a:solidFill>
              <a:srgbClr val="FFFF00"/>
            </a:solidFill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66" name="Line 686"/>
            <p:cNvSpPr>
              <a:spLocks noChangeShapeType="1"/>
            </p:cNvSpPr>
            <p:nvPr/>
          </p:nvSpPr>
          <p:spPr bwMode="auto">
            <a:xfrm flipH="1">
              <a:off x="3776850" y="5279915"/>
              <a:ext cx="239898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Freeform 687"/>
            <p:cNvSpPr>
              <a:spLocks/>
            </p:cNvSpPr>
            <p:nvPr/>
          </p:nvSpPr>
          <p:spPr bwMode="auto">
            <a:xfrm>
              <a:off x="3950622" y="5246085"/>
              <a:ext cx="66126" cy="66121"/>
            </a:xfrm>
            <a:custGeom>
              <a:avLst/>
              <a:gdLst>
                <a:gd name="T0" fmla="*/ 43 w 43"/>
                <a:gd name="T1" fmla="*/ 22 h 43"/>
                <a:gd name="T2" fmla="*/ 0 w 43"/>
                <a:gd name="T3" fmla="*/ 43 h 43"/>
                <a:gd name="T4" fmla="*/ 0 w 43"/>
                <a:gd name="T5" fmla="*/ 0 h 43"/>
                <a:gd name="T6" fmla="*/ 43 w 43"/>
                <a:gd name="T7" fmla="*/ 22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43" y="22"/>
                  </a:moveTo>
                  <a:lnTo>
                    <a:pt x="0" y="43"/>
                  </a:lnTo>
                  <a:lnTo>
                    <a:pt x="0" y="0"/>
                  </a:lnTo>
                  <a:lnTo>
                    <a:pt x="4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Freeform 688"/>
            <p:cNvSpPr>
              <a:spLocks/>
            </p:cNvSpPr>
            <p:nvPr/>
          </p:nvSpPr>
          <p:spPr bwMode="auto">
            <a:xfrm>
              <a:off x="3776850" y="5246085"/>
              <a:ext cx="73815" cy="66121"/>
            </a:xfrm>
            <a:custGeom>
              <a:avLst/>
              <a:gdLst>
                <a:gd name="T0" fmla="*/ 0 w 48"/>
                <a:gd name="T1" fmla="*/ 22 h 43"/>
                <a:gd name="T2" fmla="*/ 48 w 48"/>
                <a:gd name="T3" fmla="*/ 43 h 43"/>
                <a:gd name="T4" fmla="*/ 48 w 48"/>
                <a:gd name="T5" fmla="*/ 0 h 43"/>
                <a:gd name="T6" fmla="*/ 0 w 48"/>
                <a:gd name="T7" fmla="*/ 22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0" y="22"/>
                  </a:moveTo>
                  <a:lnTo>
                    <a:pt x="48" y="43"/>
                  </a:lnTo>
                  <a:lnTo>
                    <a:pt x="4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9" name="Rectangle 689"/>
            <p:cNvSpPr>
              <a:spLocks noChangeArrowheads="1"/>
            </p:cNvSpPr>
            <p:nvPr/>
          </p:nvSpPr>
          <p:spPr bwMode="auto">
            <a:xfrm>
              <a:off x="3895717" y="5850399"/>
              <a:ext cx="1328890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Network Coprocessor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670" name="Rectangle 690"/>
            <p:cNvSpPr>
              <a:spLocks noChangeArrowheads="1"/>
            </p:cNvSpPr>
            <p:nvPr/>
          </p:nvSpPr>
          <p:spPr bwMode="auto">
            <a:xfrm>
              <a:off x="4033664" y="4949310"/>
              <a:ext cx="247587" cy="6366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1" name="Rectangle 691"/>
            <p:cNvSpPr>
              <a:spLocks noChangeArrowheads="1"/>
            </p:cNvSpPr>
            <p:nvPr/>
          </p:nvSpPr>
          <p:spPr bwMode="auto">
            <a:xfrm>
              <a:off x="4033664" y="4949310"/>
              <a:ext cx="247587" cy="636605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2" name="Rectangle 692"/>
            <p:cNvSpPr>
              <a:spLocks noChangeArrowheads="1"/>
            </p:cNvSpPr>
            <p:nvPr/>
          </p:nvSpPr>
          <p:spPr bwMode="auto">
            <a:xfrm rot="16200000">
              <a:off x="4089030" y="5301436"/>
              <a:ext cx="158383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3" name="Rectangle 693"/>
            <p:cNvSpPr>
              <a:spLocks noChangeArrowheads="1"/>
            </p:cNvSpPr>
            <p:nvPr/>
          </p:nvSpPr>
          <p:spPr bwMode="auto">
            <a:xfrm rot="16200000">
              <a:off x="4081342" y="5210712"/>
              <a:ext cx="173759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w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4" name="Rectangle 694"/>
            <p:cNvSpPr>
              <a:spLocks noChangeArrowheads="1"/>
            </p:cNvSpPr>
            <p:nvPr/>
          </p:nvSpPr>
          <p:spPr bwMode="auto">
            <a:xfrm rot="16200000">
              <a:off x="4118246" y="5147667"/>
              <a:ext cx="99950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5" name="Rectangle 695"/>
            <p:cNvSpPr>
              <a:spLocks noChangeArrowheads="1"/>
            </p:cNvSpPr>
            <p:nvPr/>
          </p:nvSpPr>
          <p:spPr bwMode="auto">
            <a:xfrm rot="16200000">
              <a:off x="4115171" y="5112300"/>
              <a:ext cx="107639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6" name="Rectangle 696"/>
            <p:cNvSpPr>
              <a:spLocks noChangeArrowheads="1"/>
            </p:cNvSpPr>
            <p:nvPr/>
          </p:nvSpPr>
          <p:spPr bwMode="auto">
            <a:xfrm rot="16200000">
              <a:off x="4098256" y="5053867"/>
              <a:ext cx="141468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7" name="Rectangle 697"/>
            <p:cNvSpPr>
              <a:spLocks noChangeArrowheads="1"/>
            </p:cNvSpPr>
            <p:nvPr/>
          </p:nvSpPr>
          <p:spPr bwMode="auto">
            <a:xfrm rot="16200000">
              <a:off x="4093643" y="4975445"/>
              <a:ext cx="149156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h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8" name="Rectangle 698"/>
            <p:cNvSpPr>
              <a:spLocks noChangeArrowheads="1"/>
            </p:cNvSpPr>
            <p:nvPr/>
          </p:nvSpPr>
          <p:spPr bwMode="auto">
            <a:xfrm>
              <a:off x="3444684" y="4817069"/>
              <a:ext cx="322939" cy="644294"/>
            </a:xfrm>
            <a:prstGeom prst="rect">
              <a:avLst/>
            </a:prstGeom>
            <a:solidFill>
              <a:srgbClr val="FFFFFF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79" name="Rectangle 699"/>
            <p:cNvSpPr>
              <a:spLocks noChangeArrowheads="1"/>
            </p:cNvSpPr>
            <p:nvPr/>
          </p:nvSpPr>
          <p:spPr bwMode="auto">
            <a:xfrm rot="16200000">
              <a:off x="3467757" y="5226089"/>
              <a:ext cx="158383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0" name="Rectangle 700"/>
            <p:cNvSpPr>
              <a:spLocks noChangeArrowheads="1"/>
            </p:cNvSpPr>
            <p:nvPr/>
          </p:nvSpPr>
          <p:spPr bwMode="auto">
            <a:xfrm rot="16200000">
              <a:off x="3493898" y="5161506"/>
              <a:ext cx="107639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1" name="Rectangle 701"/>
            <p:cNvSpPr>
              <a:spLocks noChangeArrowheads="1"/>
            </p:cNvSpPr>
            <p:nvPr/>
          </p:nvSpPr>
          <p:spPr bwMode="auto">
            <a:xfrm rot="16200000">
              <a:off x="3472370" y="5098460"/>
              <a:ext cx="149156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h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2" name="Rectangle 702"/>
            <p:cNvSpPr>
              <a:spLocks noChangeArrowheads="1"/>
            </p:cNvSpPr>
            <p:nvPr/>
          </p:nvSpPr>
          <p:spPr bwMode="auto">
            <a:xfrm rot="16200000">
              <a:off x="3476983" y="5029264"/>
              <a:ext cx="141468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3" name="Rectangle 703"/>
            <p:cNvSpPr>
              <a:spLocks noChangeArrowheads="1"/>
            </p:cNvSpPr>
            <p:nvPr/>
          </p:nvSpPr>
          <p:spPr bwMode="auto">
            <a:xfrm rot="16200000">
              <a:off x="3489285" y="4966219"/>
              <a:ext cx="116865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4" name="Rectangle 704"/>
            <p:cNvSpPr>
              <a:spLocks noChangeArrowheads="1"/>
            </p:cNvSpPr>
            <p:nvPr/>
          </p:nvSpPr>
          <p:spPr bwMode="auto">
            <a:xfrm rot="16200000">
              <a:off x="3472370" y="4900098"/>
              <a:ext cx="149156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n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5" name="Rectangle 705"/>
            <p:cNvSpPr>
              <a:spLocks noChangeArrowheads="1"/>
            </p:cNvSpPr>
            <p:nvPr/>
          </p:nvSpPr>
          <p:spPr bwMode="auto">
            <a:xfrm rot="16200000">
              <a:off x="3476983" y="4830902"/>
              <a:ext cx="141468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6" name="Rectangle 706"/>
            <p:cNvSpPr>
              <a:spLocks noChangeArrowheads="1"/>
            </p:cNvSpPr>
            <p:nvPr/>
          </p:nvSpPr>
          <p:spPr bwMode="auto">
            <a:xfrm rot="16200000">
              <a:off x="3493898" y="4772469"/>
              <a:ext cx="107639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7" name="Rectangle 707"/>
            <p:cNvSpPr>
              <a:spLocks noChangeArrowheads="1"/>
            </p:cNvSpPr>
            <p:nvPr/>
          </p:nvSpPr>
          <p:spPr bwMode="auto">
            <a:xfrm rot="16200000">
              <a:off x="3609235" y="5169194"/>
              <a:ext cx="158383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8" name="Rectangle 708"/>
            <p:cNvSpPr>
              <a:spLocks noChangeArrowheads="1"/>
            </p:cNvSpPr>
            <p:nvPr/>
          </p:nvSpPr>
          <p:spPr bwMode="auto">
            <a:xfrm rot="16200000">
              <a:off x="3601546" y="5078470"/>
              <a:ext cx="173759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w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89" name="Rectangle 709"/>
            <p:cNvSpPr>
              <a:spLocks noChangeArrowheads="1"/>
            </p:cNvSpPr>
            <p:nvPr/>
          </p:nvSpPr>
          <p:spPr bwMode="auto">
            <a:xfrm rot="16200000">
              <a:off x="3638451" y="5015425"/>
              <a:ext cx="99950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0" name="Rectangle 710"/>
            <p:cNvSpPr>
              <a:spLocks noChangeArrowheads="1"/>
            </p:cNvSpPr>
            <p:nvPr/>
          </p:nvSpPr>
          <p:spPr bwMode="auto">
            <a:xfrm rot="16200000">
              <a:off x="3635376" y="4980058"/>
              <a:ext cx="107639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1" name="Rectangle 711"/>
            <p:cNvSpPr>
              <a:spLocks noChangeArrowheads="1"/>
            </p:cNvSpPr>
            <p:nvPr/>
          </p:nvSpPr>
          <p:spPr bwMode="auto">
            <a:xfrm rot="16200000">
              <a:off x="3618461" y="4921626"/>
              <a:ext cx="141468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2" name="Rectangle 712"/>
            <p:cNvSpPr>
              <a:spLocks noChangeArrowheads="1"/>
            </p:cNvSpPr>
            <p:nvPr/>
          </p:nvSpPr>
          <p:spPr bwMode="auto">
            <a:xfrm rot="16200000">
              <a:off x="3613848" y="4843203"/>
              <a:ext cx="149156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h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3" name="Rectangle 713"/>
            <p:cNvSpPr>
              <a:spLocks noChangeArrowheads="1"/>
            </p:cNvSpPr>
            <p:nvPr/>
          </p:nvSpPr>
          <p:spPr bwMode="auto">
            <a:xfrm>
              <a:off x="3453911" y="5635122"/>
              <a:ext cx="313712" cy="3306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4" name="Rectangle 714"/>
            <p:cNvSpPr>
              <a:spLocks noChangeArrowheads="1"/>
            </p:cNvSpPr>
            <p:nvPr/>
          </p:nvSpPr>
          <p:spPr bwMode="auto">
            <a:xfrm>
              <a:off x="3453911" y="5635122"/>
              <a:ext cx="313712" cy="33060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5" name="Rectangle 715"/>
            <p:cNvSpPr>
              <a:spLocks noChangeArrowheads="1"/>
            </p:cNvSpPr>
            <p:nvPr/>
          </p:nvSpPr>
          <p:spPr bwMode="auto">
            <a:xfrm rot="16200000">
              <a:off x="3506201" y="5795037"/>
              <a:ext cx="124553" cy="14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S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6" name="Rectangle 716"/>
            <p:cNvSpPr>
              <a:spLocks noChangeArrowheads="1"/>
            </p:cNvSpPr>
            <p:nvPr/>
          </p:nvSpPr>
          <p:spPr bwMode="auto">
            <a:xfrm rot="16200000">
              <a:off x="3501588" y="5724303"/>
              <a:ext cx="133779" cy="14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G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7" name="Rectangle 717"/>
            <p:cNvSpPr>
              <a:spLocks noChangeArrowheads="1"/>
            </p:cNvSpPr>
            <p:nvPr/>
          </p:nvSpPr>
          <p:spPr bwMode="auto">
            <a:xfrm rot="16200000">
              <a:off x="3498512" y="5645880"/>
              <a:ext cx="141468" cy="14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M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8" name="Rectangle 718"/>
            <p:cNvSpPr>
              <a:spLocks noChangeArrowheads="1"/>
            </p:cNvSpPr>
            <p:nvPr/>
          </p:nvSpPr>
          <p:spPr bwMode="auto">
            <a:xfrm rot="16200000">
              <a:off x="3527729" y="5592061"/>
              <a:ext cx="83035" cy="14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I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699" name="Rectangle 719"/>
            <p:cNvSpPr>
              <a:spLocks noChangeArrowheads="1"/>
            </p:cNvSpPr>
            <p:nvPr/>
          </p:nvSpPr>
          <p:spPr bwMode="auto">
            <a:xfrm rot="16200000">
              <a:off x="3527729" y="5558232"/>
              <a:ext cx="83035" cy="149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I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00" name="Rectangle 720"/>
            <p:cNvSpPr>
              <a:spLocks noChangeArrowheads="1"/>
            </p:cNvSpPr>
            <p:nvPr/>
          </p:nvSpPr>
          <p:spPr bwMode="auto">
            <a:xfrm rot="16200000">
              <a:off x="3629225" y="5670485"/>
              <a:ext cx="112252" cy="1199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x2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01" name="Rectangle 721"/>
            <p:cNvSpPr>
              <a:spLocks noChangeArrowheads="1"/>
            </p:cNvSpPr>
            <p:nvPr/>
          </p:nvSpPr>
          <p:spPr bwMode="auto">
            <a:xfrm rot="16200000">
              <a:off x="3667666" y="5642801"/>
              <a:ext cx="0" cy="267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02" name="Line 722"/>
            <p:cNvSpPr>
              <a:spLocks noChangeShapeType="1"/>
            </p:cNvSpPr>
            <p:nvPr/>
          </p:nvSpPr>
          <p:spPr bwMode="auto">
            <a:xfrm>
              <a:off x="3603078" y="5470589"/>
              <a:ext cx="1538" cy="1476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3" name="Freeform 723"/>
            <p:cNvSpPr>
              <a:spLocks/>
            </p:cNvSpPr>
            <p:nvPr/>
          </p:nvSpPr>
          <p:spPr bwMode="auto">
            <a:xfrm>
              <a:off x="3569246" y="5470589"/>
              <a:ext cx="58437" cy="56895"/>
            </a:xfrm>
            <a:custGeom>
              <a:avLst/>
              <a:gdLst>
                <a:gd name="T0" fmla="*/ 38 w 38"/>
                <a:gd name="T1" fmla="*/ 37 h 37"/>
                <a:gd name="T2" fmla="*/ 22 w 38"/>
                <a:gd name="T3" fmla="*/ 0 h 37"/>
                <a:gd name="T4" fmla="*/ 0 w 38"/>
                <a:gd name="T5" fmla="*/ 37 h 37"/>
                <a:gd name="T6" fmla="*/ 38 w 38"/>
                <a:gd name="T7" fmla="*/ 37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37"/>
                <a:gd name="T14" fmla="*/ 38 w 38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37">
                  <a:moveTo>
                    <a:pt x="38" y="37"/>
                  </a:moveTo>
                  <a:lnTo>
                    <a:pt x="22" y="0"/>
                  </a:lnTo>
                  <a:lnTo>
                    <a:pt x="0" y="37"/>
                  </a:lnTo>
                  <a:lnTo>
                    <a:pt x="38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4" name="Freeform 724"/>
            <p:cNvSpPr>
              <a:spLocks/>
            </p:cNvSpPr>
            <p:nvPr/>
          </p:nvSpPr>
          <p:spPr bwMode="auto">
            <a:xfrm>
              <a:off x="3569246" y="5569001"/>
              <a:ext cx="58437" cy="49206"/>
            </a:xfrm>
            <a:custGeom>
              <a:avLst/>
              <a:gdLst>
                <a:gd name="T0" fmla="*/ 38 w 38"/>
                <a:gd name="T1" fmla="*/ 0 h 32"/>
                <a:gd name="T2" fmla="*/ 22 w 38"/>
                <a:gd name="T3" fmla="*/ 32 h 32"/>
                <a:gd name="T4" fmla="*/ 0 w 38"/>
                <a:gd name="T5" fmla="*/ 0 h 32"/>
                <a:gd name="T6" fmla="*/ 38 w 38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"/>
                <a:gd name="T13" fmla="*/ 0 h 32"/>
                <a:gd name="T14" fmla="*/ 38 w 38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" h="32">
                  <a:moveTo>
                    <a:pt x="38" y="0"/>
                  </a:moveTo>
                  <a:lnTo>
                    <a:pt x="22" y="32"/>
                  </a:ln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5" name="Rectangle 725"/>
            <p:cNvSpPr>
              <a:spLocks noChangeArrowheads="1"/>
            </p:cNvSpPr>
            <p:nvPr/>
          </p:nvSpPr>
          <p:spPr bwMode="auto">
            <a:xfrm>
              <a:off x="4579584" y="5304518"/>
              <a:ext cx="645878" cy="306001"/>
            </a:xfrm>
            <a:prstGeom prst="rect">
              <a:avLst/>
            </a:prstGeom>
            <a:solidFill>
              <a:srgbClr val="FFFF00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06" name="Rectangle 726"/>
            <p:cNvSpPr>
              <a:spLocks noChangeArrowheads="1"/>
            </p:cNvSpPr>
            <p:nvPr/>
          </p:nvSpPr>
          <p:spPr bwMode="auto">
            <a:xfrm>
              <a:off x="4697961" y="5320645"/>
              <a:ext cx="371897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900" b="1" dirty="0">
                  <a:solidFill>
                    <a:srgbClr val="000000"/>
                  </a:solidFill>
                </a:rPr>
                <a:t>Packet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707" name="Rectangle 727"/>
            <p:cNvSpPr>
              <a:spLocks noChangeArrowheads="1"/>
            </p:cNvSpPr>
            <p:nvPr/>
          </p:nvSpPr>
          <p:spPr bwMode="auto">
            <a:xfrm>
              <a:off x="4590315" y="5444448"/>
              <a:ext cx="634789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900" b="1" dirty="0">
                  <a:solidFill>
                    <a:srgbClr val="000000"/>
                  </a:solidFill>
                </a:rPr>
                <a:t>Accelerator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708" name="Line 728"/>
            <p:cNvSpPr>
              <a:spLocks noChangeShapeType="1"/>
            </p:cNvSpPr>
            <p:nvPr/>
          </p:nvSpPr>
          <p:spPr bwMode="auto">
            <a:xfrm flipH="1">
              <a:off x="4298166" y="5453674"/>
              <a:ext cx="264503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9" name="Freeform 729"/>
            <p:cNvSpPr>
              <a:spLocks/>
            </p:cNvSpPr>
            <p:nvPr/>
          </p:nvSpPr>
          <p:spPr bwMode="auto">
            <a:xfrm>
              <a:off x="4496543" y="5419845"/>
              <a:ext cx="66126" cy="66121"/>
            </a:xfrm>
            <a:custGeom>
              <a:avLst/>
              <a:gdLst>
                <a:gd name="T0" fmla="*/ 43 w 43"/>
                <a:gd name="T1" fmla="*/ 22 h 43"/>
                <a:gd name="T2" fmla="*/ 0 w 43"/>
                <a:gd name="T3" fmla="*/ 43 h 43"/>
                <a:gd name="T4" fmla="*/ 0 w 43"/>
                <a:gd name="T5" fmla="*/ 0 h 43"/>
                <a:gd name="T6" fmla="*/ 43 w 43"/>
                <a:gd name="T7" fmla="*/ 22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43" y="22"/>
                  </a:moveTo>
                  <a:lnTo>
                    <a:pt x="0" y="43"/>
                  </a:lnTo>
                  <a:lnTo>
                    <a:pt x="0" y="0"/>
                  </a:lnTo>
                  <a:lnTo>
                    <a:pt x="4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0" name="Freeform 730"/>
            <p:cNvSpPr>
              <a:spLocks/>
            </p:cNvSpPr>
            <p:nvPr/>
          </p:nvSpPr>
          <p:spPr bwMode="auto">
            <a:xfrm>
              <a:off x="4298166" y="5419845"/>
              <a:ext cx="66126" cy="66121"/>
            </a:xfrm>
            <a:custGeom>
              <a:avLst/>
              <a:gdLst>
                <a:gd name="T0" fmla="*/ 0 w 43"/>
                <a:gd name="T1" fmla="*/ 22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22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0" y="22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1" name="Line 731"/>
            <p:cNvSpPr>
              <a:spLocks noChangeShapeType="1"/>
            </p:cNvSpPr>
            <p:nvPr/>
          </p:nvSpPr>
          <p:spPr bwMode="auto">
            <a:xfrm flipH="1">
              <a:off x="4298166" y="5098467"/>
              <a:ext cx="273729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2" name="Freeform 732"/>
            <p:cNvSpPr>
              <a:spLocks/>
            </p:cNvSpPr>
            <p:nvPr/>
          </p:nvSpPr>
          <p:spPr bwMode="auto">
            <a:xfrm>
              <a:off x="4496543" y="5064637"/>
              <a:ext cx="75352" cy="66121"/>
            </a:xfrm>
            <a:custGeom>
              <a:avLst/>
              <a:gdLst>
                <a:gd name="T0" fmla="*/ 49 w 49"/>
                <a:gd name="T1" fmla="*/ 22 h 43"/>
                <a:gd name="T2" fmla="*/ 0 w 49"/>
                <a:gd name="T3" fmla="*/ 43 h 43"/>
                <a:gd name="T4" fmla="*/ 0 w 49"/>
                <a:gd name="T5" fmla="*/ 0 h 43"/>
                <a:gd name="T6" fmla="*/ 49 w 49"/>
                <a:gd name="T7" fmla="*/ 22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43"/>
                <a:gd name="T14" fmla="*/ 49 w 49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43">
                  <a:moveTo>
                    <a:pt x="49" y="22"/>
                  </a:moveTo>
                  <a:lnTo>
                    <a:pt x="0" y="43"/>
                  </a:lnTo>
                  <a:lnTo>
                    <a:pt x="0" y="0"/>
                  </a:lnTo>
                  <a:lnTo>
                    <a:pt x="49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3" name="Freeform 733"/>
            <p:cNvSpPr>
              <a:spLocks/>
            </p:cNvSpPr>
            <p:nvPr/>
          </p:nvSpPr>
          <p:spPr bwMode="auto">
            <a:xfrm>
              <a:off x="4298166" y="5064637"/>
              <a:ext cx="66126" cy="66121"/>
            </a:xfrm>
            <a:custGeom>
              <a:avLst/>
              <a:gdLst>
                <a:gd name="T0" fmla="*/ 0 w 43"/>
                <a:gd name="T1" fmla="*/ 22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22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0" y="22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5" name="Line 737"/>
            <p:cNvSpPr>
              <a:spLocks noChangeShapeType="1"/>
            </p:cNvSpPr>
            <p:nvPr/>
          </p:nvSpPr>
          <p:spPr bwMode="auto">
            <a:xfrm flipV="1">
              <a:off x="3610767" y="5982641"/>
              <a:ext cx="1538" cy="3721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" name="Freeform 738"/>
            <p:cNvSpPr>
              <a:spLocks/>
            </p:cNvSpPr>
            <p:nvPr/>
          </p:nvSpPr>
          <p:spPr bwMode="auto">
            <a:xfrm>
              <a:off x="3576935" y="6288642"/>
              <a:ext cx="67663" cy="66121"/>
            </a:xfrm>
            <a:custGeom>
              <a:avLst/>
              <a:gdLst>
                <a:gd name="T0" fmla="*/ 22 w 44"/>
                <a:gd name="T1" fmla="*/ 43 h 43"/>
                <a:gd name="T2" fmla="*/ 0 w 44"/>
                <a:gd name="T3" fmla="*/ 0 h 43"/>
                <a:gd name="T4" fmla="*/ 44 w 44"/>
                <a:gd name="T5" fmla="*/ 0 h 43"/>
                <a:gd name="T6" fmla="*/ 22 w 44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3"/>
                <a:gd name="T14" fmla="*/ 44 w 44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3">
                  <a:moveTo>
                    <a:pt x="22" y="43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" name="Freeform 739"/>
            <p:cNvSpPr>
              <a:spLocks/>
            </p:cNvSpPr>
            <p:nvPr/>
          </p:nvSpPr>
          <p:spPr bwMode="auto">
            <a:xfrm>
              <a:off x="3576935" y="5982641"/>
              <a:ext cx="67663" cy="73809"/>
            </a:xfrm>
            <a:custGeom>
              <a:avLst/>
              <a:gdLst>
                <a:gd name="T0" fmla="*/ 22 w 44"/>
                <a:gd name="T1" fmla="*/ 0 h 48"/>
                <a:gd name="T2" fmla="*/ 0 w 44"/>
                <a:gd name="T3" fmla="*/ 48 h 48"/>
                <a:gd name="T4" fmla="*/ 44 w 44"/>
                <a:gd name="T5" fmla="*/ 48 h 48"/>
                <a:gd name="T6" fmla="*/ 22 w 44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8"/>
                <a:gd name="T14" fmla="*/ 44 w 44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8">
                  <a:moveTo>
                    <a:pt x="22" y="0"/>
                  </a:moveTo>
                  <a:lnTo>
                    <a:pt x="0" y="48"/>
                  </a:lnTo>
                  <a:lnTo>
                    <a:pt x="44" y="48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" name="Rectangle 740"/>
            <p:cNvSpPr>
              <a:spLocks noChangeArrowheads="1"/>
            </p:cNvSpPr>
            <p:nvPr/>
          </p:nvSpPr>
          <p:spPr bwMode="auto">
            <a:xfrm>
              <a:off x="4579584" y="4941622"/>
              <a:ext cx="645878" cy="304463"/>
            </a:xfrm>
            <a:prstGeom prst="rect">
              <a:avLst/>
            </a:prstGeom>
            <a:solidFill>
              <a:srgbClr val="FFFF00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19" name="Rectangle 741"/>
            <p:cNvSpPr>
              <a:spLocks noChangeArrowheads="1"/>
            </p:cNvSpPr>
            <p:nvPr/>
          </p:nvSpPr>
          <p:spPr bwMode="auto">
            <a:xfrm>
              <a:off x="4664130" y="4957749"/>
              <a:ext cx="455253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900" b="1" dirty="0">
                  <a:solidFill>
                    <a:srgbClr val="000000"/>
                  </a:solidFill>
                </a:rPr>
                <a:t>Security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720" name="Rectangle 742"/>
            <p:cNvSpPr>
              <a:spLocks noChangeArrowheads="1"/>
            </p:cNvSpPr>
            <p:nvPr/>
          </p:nvSpPr>
          <p:spPr bwMode="auto">
            <a:xfrm>
              <a:off x="4590315" y="5080014"/>
              <a:ext cx="634789" cy="13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900" b="1" dirty="0">
                  <a:solidFill>
                    <a:srgbClr val="000000"/>
                  </a:solidFill>
                </a:rPr>
                <a:t>Accelerator</a:t>
              </a: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401" name="Rectangle 622"/>
            <p:cNvSpPr>
              <a:spLocks noChangeArrowheads="1"/>
            </p:cNvSpPr>
            <p:nvPr/>
          </p:nvSpPr>
          <p:spPr bwMode="auto">
            <a:xfrm>
              <a:off x="3901412" y="3989789"/>
              <a:ext cx="1424008" cy="57971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02" name="Rectangle 623"/>
            <p:cNvSpPr>
              <a:spLocks noChangeArrowheads="1"/>
            </p:cNvSpPr>
            <p:nvPr/>
          </p:nvSpPr>
          <p:spPr bwMode="auto">
            <a:xfrm>
              <a:off x="4704147" y="4197378"/>
              <a:ext cx="570526" cy="313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03" name="Rectangle 624"/>
            <p:cNvSpPr>
              <a:spLocks noChangeArrowheads="1"/>
            </p:cNvSpPr>
            <p:nvPr/>
          </p:nvSpPr>
          <p:spPr bwMode="auto">
            <a:xfrm>
              <a:off x="4704147" y="4197378"/>
              <a:ext cx="570526" cy="31369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04" name="Rectangle 625"/>
            <p:cNvSpPr>
              <a:spLocks noChangeArrowheads="1"/>
            </p:cNvSpPr>
            <p:nvPr/>
          </p:nvSpPr>
          <p:spPr bwMode="auto">
            <a:xfrm>
              <a:off x="4787188" y="4212755"/>
              <a:ext cx="496711" cy="173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000000"/>
                  </a:solidFill>
                </a:rPr>
                <a:t>Packet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05" name="Rectangle 626"/>
            <p:cNvSpPr>
              <a:spLocks noChangeArrowheads="1"/>
            </p:cNvSpPr>
            <p:nvPr/>
          </p:nvSpPr>
          <p:spPr bwMode="auto">
            <a:xfrm>
              <a:off x="4844087" y="4352685"/>
              <a:ext cx="364460" cy="173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DMA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06" name="Rectangle 627"/>
            <p:cNvSpPr>
              <a:spLocks noChangeArrowheads="1"/>
            </p:cNvSpPr>
            <p:nvPr/>
          </p:nvSpPr>
          <p:spPr bwMode="auto">
            <a:xfrm>
              <a:off x="4028230" y="4022081"/>
              <a:ext cx="1194238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Multicore Navigator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407" name="Rectangle 628"/>
            <p:cNvSpPr>
              <a:spLocks noChangeArrowheads="1"/>
            </p:cNvSpPr>
            <p:nvPr/>
          </p:nvSpPr>
          <p:spPr bwMode="auto">
            <a:xfrm>
              <a:off x="3950622" y="4197378"/>
              <a:ext cx="695088" cy="313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08" name="Rectangle 629"/>
            <p:cNvSpPr>
              <a:spLocks noChangeArrowheads="1"/>
            </p:cNvSpPr>
            <p:nvPr/>
          </p:nvSpPr>
          <p:spPr bwMode="auto">
            <a:xfrm>
              <a:off x="3950622" y="4197378"/>
              <a:ext cx="695088" cy="31369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09" name="Rectangle 630"/>
            <p:cNvSpPr>
              <a:spLocks noChangeArrowheads="1"/>
            </p:cNvSpPr>
            <p:nvPr/>
          </p:nvSpPr>
          <p:spPr bwMode="auto">
            <a:xfrm>
              <a:off x="4090562" y="4203529"/>
              <a:ext cx="481333" cy="173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Queue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0" name="Rectangle 631"/>
            <p:cNvSpPr>
              <a:spLocks noChangeArrowheads="1"/>
            </p:cNvSpPr>
            <p:nvPr/>
          </p:nvSpPr>
          <p:spPr bwMode="auto">
            <a:xfrm>
              <a:off x="4033664" y="4344996"/>
              <a:ext cx="613584" cy="173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Manager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1" name="TextBox 828"/>
            <p:cNvSpPr txBox="1">
              <a:spLocks noChangeArrowheads="1"/>
            </p:cNvSpPr>
            <p:nvPr/>
          </p:nvSpPr>
          <p:spPr bwMode="auto">
            <a:xfrm>
              <a:off x="336550" y="990600"/>
              <a:ext cx="2293938" cy="6858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2" name="Rectangle 426"/>
            <p:cNvSpPr>
              <a:spLocks noChangeArrowheads="1"/>
            </p:cNvSpPr>
            <p:nvPr/>
          </p:nvSpPr>
          <p:spPr bwMode="auto">
            <a:xfrm>
              <a:off x="1979155" y="1046642"/>
              <a:ext cx="604358" cy="570485"/>
            </a:xfrm>
            <a:prstGeom prst="rect">
              <a:avLst/>
            </a:prstGeom>
            <a:noFill/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3" name="Rectangle 427"/>
            <p:cNvSpPr>
              <a:spLocks noChangeArrowheads="1"/>
            </p:cNvSpPr>
            <p:nvPr/>
          </p:nvSpPr>
          <p:spPr bwMode="auto">
            <a:xfrm>
              <a:off x="2136011" y="1483347"/>
              <a:ext cx="381376" cy="149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MSMC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4" name="Rectangle 428"/>
            <p:cNvSpPr>
              <a:spLocks noChangeArrowheads="1"/>
            </p:cNvSpPr>
            <p:nvPr/>
          </p:nvSpPr>
          <p:spPr bwMode="auto">
            <a:xfrm>
              <a:off x="2079112" y="1112763"/>
              <a:ext cx="413670" cy="33829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5" name="Rectangle 429"/>
            <p:cNvSpPr>
              <a:spLocks noChangeArrowheads="1"/>
            </p:cNvSpPr>
            <p:nvPr/>
          </p:nvSpPr>
          <p:spPr bwMode="auto">
            <a:xfrm>
              <a:off x="2177532" y="1178884"/>
              <a:ext cx="281418" cy="141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MSM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6" name="Rectangle 430"/>
            <p:cNvSpPr>
              <a:spLocks noChangeArrowheads="1"/>
            </p:cNvSpPr>
            <p:nvPr/>
          </p:nvSpPr>
          <p:spPr bwMode="auto">
            <a:xfrm>
              <a:off x="2152927" y="1277296"/>
              <a:ext cx="339855" cy="141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>
                  <a:solidFill>
                    <a:srgbClr val="000000"/>
                  </a:solidFill>
                </a:rPr>
                <a:t>SRAM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17" name="Rectangle 431"/>
            <p:cNvSpPr>
              <a:spLocks noChangeArrowheads="1"/>
            </p:cNvSpPr>
            <p:nvPr/>
          </p:nvSpPr>
          <p:spPr bwMode="auto">
            <a:xfrm>
              <a:off x="489022" y="1171195"/>
              <a:ext cx="653567" cy="296775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0" name="Freeform 465"/>
            <p:cNvSpPr>
              <a:spLocks/>
            </p:cNvSpPr>
            <p:nvPr/>
          </p:nvSpPr>
          <p:spPr bwMode="auto">
            <a:xfrm>
              <a:off x="1822299" y="1245005"/>
              <a:ext cx="139940" cy="139930"/>
            </a:xfrm>
            <a:custGeom>
              <a:avLst/>
              <a:gdLst>
                <a:gd name="T0" fmla="*/ 91 w 91"/>
                <a:gd name="T1" fmla="*/ 48 h 91"/>
                <a:gd name="T2" fmla="*/ 0 w 91"/>
                <a:gd name="T3" fmla="*/ 91 h 91"/>
                <a:gd name="T4" fmla="*/ 0 w 91"/>
                <a:gd name="T5" fmla="*/ 0 h 91"/>
                <a:gd name="T6" fmla="*/ 91 w 91"/>
                <a:gd name="T7" fmla="*/ 48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91"/>
                <a:gd name="T14" fmla="*/ 91 w 9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91">
                  <a:moveTo>
                    <a:pt x="91" y="48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91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" name="Freeform 466"/>
            <p:cNvSpPr>
              <a:spLocks/>
            </p:cNvSpPr>
            <p:nvPr/>
          </p:nvSpPr>
          <p:spPr bwMode="auto">
            <a:xfrm>
              <a:off x="1822299" y="1286522"/>
              <a:ext cx="32294" cy="58432"/>
            </a:xfrm>
            <a:custGeom>
              <a:avLst/>
              <a:gdLst>
                <a:gd name="T0" fmla="*/ 0 w 21"/>
                <a:gd name="T1" fmla="*/ 38 h 38"/>
                <a:gd name="T2" fmla="*/ 5 w 21"/>
                <a:gd name="T3" fmla="*/ 38 h 38"/>
                <a:gd name="T4" fmla="*/ 5 w 21"/>
                <a:gd name="T5" fmla="*/ 38 h 38"/>
                <a:gd name="T6" fmla="*/ 11 w 21"/>
                <a:gd name="T7" fmla="*/ 38 h 38"/>
                <a:gd name="T8" fmla="*/ 16 w 21"/>
                <a:gd name="T9" fmla="*/ 32 h 38"/>
                <a:gd name="T10" fmla="*/ 16 w 21"/>
                <a:gd name="T11" fmla="*/ 32 h 38"/>
                <a:gd name="T12" fmla="*/ 16 w 21"/>
                <a:gd name="T13" fmla="*/ 27 h 38"/>
                <a:gd name="T14" fmla="*/ 16 w 21"/>
                <a:gd name="T15" fmla="*/ 21 h 38"/>
                <a:gd name="T16" fmla="*/ 21 w 21"/>
                <a:gd name="T17" fmla="*/ 21 h 38"/>
                <a:gd name="T18" fmla="*/ 16 w 21"/>
                <a:gd name="T19" fmla="*/ 16 h 38"/>
                <a:gd name="T20" fmla="*/ 16 w 21"/>
                <a:gd name="T21" fmla="*/ 16 h 38"/>
                <a:gd name="T22" fmla="*/ 16 w 21"/>
                <a:gd name="T23" fmla="*/ 11 h 38"/>
                <a:gd name="T24" fmla="*/ 16 w 21"/>
                <a:gd name="T25" fmla="*/ 5 h 38"/>
                <a:gd name="T26" fmla="*/ 11 w 21"/>
                <a:gd name="T27" fmla="*/ 5 h 38"/>
                <a:gd name="T28" fmla="*/ 5 w 21"/>
                <a:gd name="T29" fmla="*/ 5 h 38"/>
                <a:gd name="T30" fmla="*/ 5 w 21"/>
                <a:gd name="T31" fmla="*/ 5 h 38"/>
                <a:gd name="T32" fmla="*/ 0 w 21"/>
                <a:gd name="T33" fmla="*/ 0 h 38"/>
                <a:gd name="T34" fmla="*/ 0 w 21"/>
                <a:gd name="T35" fmla="*/ 38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"/>
                <a:gd name="T55" fmla="*/ 0 h 38"/>
                <a:gd name="T56" fmla="*/ 21 w 21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" h="38">
                  <a:moveTo>
                    <a:pt x="0" y="38"/>
                  </a:moveTo>
                  <a:lnTo>
                    <a:pt x="5" y="38"/>
                  </a:lnTo>
                  <a:lnTo>
                    <a:pt x="11" y="38"/>
                  </a:lnTo>
                  <a:lnTo>
                    <a:pt x="16" y="32"/>
                  </a:lnTo>
                  <a:lnTo>
                    <a:pt x="16" y="27"/>
                  </a:lnTo>
                  <a:lnTo>
                    <a:pt x="16" y="21"/>
                  </a:lnTo>
                  <a:lnTo>
                    <a:pt x="21" y="21"/>
                  </a:lnTo>
                  <a:lnTo>
                    <a:pt x="16" y="16"/>
                  </a:lnTo>
                  <a:lnTo>
                    <a:pt x="16" y="11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" name="Rectangle 467"/>
            <p:cNvSpPr>
              <a:spLocks noChangeArrowheads="1"/>
            </p:cNvSpPr>
            <p:nvPr/>
          </p:nvSpPr>
          <p:spPr bwMode="auto">
            <a:xfrm>
              <a:off x="1291756" y="1286522"/>
              <a:ext cx="530543" cy="5843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27" name="Freeform 468"/>
            <p:cNvSpPr>
              <a:spLocks/>
            </p:cNvSpPr>
            <p:nvPr/>
          </p:nvSpPr>
          <p:spPr bwMode="auto">
            <a:xfrm>
              <a:off x="1151816" y="1245005"/>
              <a:ext cx="139940" cy="139930"/>
            </a:xfrm>
            <a:custGeom>
              <a:avLst/>
              <a:gdLst>
                <a:gd name="T0" fmla="*/ 0 w 91"/>
                <a:gd name="T1" fmla="*/ 48 h 91"/>
                <a:gd name="T2" fmla="*/ 91 w 91"/>
                <a:gd name="T3" fmla="*/ 91 h 91"/>
                <a:gd name="T4" fmla="*/ 91 w 91"/>
                <a:gd name="T5" fmla="*/ 0 h 91"/>
                <a:gd name="T6" fmla="*/ 0 w 91"/>
                <a:gd name="T7" fmla="*/ 48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91"/>
                <a:gd name="T14" fmla="*/ 91 w 9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91">
                  <a:moveTo>
                    <a:pt x="0" y="48"/>
                  </a:moveTo>
                  <a:lnTo>
                    <a:pt x="91" y="91"/>
                  </a:lnTo>
                  <a:lnTo>
                    <a:pt x="91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" name="Freeform 469"/>
            <p:cNvSpPr>
              <a:spLocks/>
            </p:cNvSpPr>
            <p:nvPr/>
          </p:nvSpPr>
          <p:spPr bwMode="auto">
            <a:xfrm>
              <a:off x="1267151" y="1286522"/>
              <a:ext cx="24605" cy="58432"/>
            </a:xfrm>
            <a:custGeom>
              <a:avLst/>
              <a:gdLst>
                <a:gd name="T0" fmla="*/ 16 w 16"/>
                <a:gd name="T1" fmla="*/ 0 h 38"/>
                <a:gd name="T2" fmla="*/ 11 w 16"/>
                <a:gd name="T3" fmla="*/ 5 h 38"/>
                <a:gd name="T4" fmla="*/ 11 w 16"/>
                <a:gd name="T5" fmla="*/ 5 h 38"/>
                <a:gd name="T6" fmla="*/ 5 w 16"/>
                <a:gd name="T7" fmla="*/ 5 h 38"/>
                <a:gd name="T8" fmla="*/ 5 w 16"/>
                <a:gd name="T9" fmla="*/ 5 h 38"/>
                <a:gd name="T10" fmla="*/ 0 w 16"/>
                <a:gd name="T11" fmla="*/ 11 h 38"/>
                <a:gd name="T12" fmla="*/ 0 w 16"/>
                <a:gd name="T13" fmla="*/ 16 h 38"/>
                <a:gd name="T14" fmla="*/ 0 w 16"/>
                <a:gd name="T15" fmla="*/ 16 h 38"/>
                <a:gd name="T16" fmla="*/ 0 w 16"/>
                <a:gd name="T17" fmla="*/ 21 h 38"/>
                <a:gd name="T18" fmla="*/ 0 w 16"/>
                <a:gd name="T19" fmla="*/ 21 h 38"/>
                <a:gd name="T20" fmla="*/ 0 w 16"/>
                <a:gd name="T21" fmla="*/ 27 h 38"/>
                <a:gd name="T22" fmla="*/ 0 w 16"/>
                <a:gd name="T23" fmla="*/ 32 h 38"/>
                <a:gd name="T24" fmla="*/ 5 w 16"/>
                <a:gd name="T25" fmla="*/ 32 h 38"/>
                <a:gd name="T26" fmla="*/ 5 w 16"/>
                <a:gd name="T27" fmla="*/ 38 h 38"/>
                <a:gd name="T28" fmla="*/ 11 w 16"/>
                <a:gd name="T29" fmla="*/ 38 h 38"/>
                <a:gd name="T30" fmla="*/ 11 w 16"/>
                <a:gd name="T31" fmla="*/ 38 h 38"/>
                <a:gd name="T32" fmla="*/ 16 w 16"/>
                <a:gd name="T33" fmla="*/ 38 h 38"/>
                <a:gd name="T34" fmla="*/ 16 w 16"/>
                <a:gd name="T35" fmla="*/ 0 h 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38"/>
                <a:gd name="T56" fmla="*/ 16 w 16"/>
                <a:gd name="T57" fmla="*/ 38 h 3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38">
                  <a:moveTo>
                    <a:pt x="16" y="0"/>
                  </a:moveTo>
                  <a:lnTo>
                    <a:pt x="11" y="5"/>
                  </a:lnTo>
                  <a:lnTo>
                    <a:pt x="5" y="5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5" y="32"/>
                  </a:lnTo>
                  <a:lnTo>
                    <a:pt x="5" y="38"/>
                  </a:lnTo>
                  <a:lnTo>
                    <a:pt x="11" y="38"/>
                  </a:lnTo>
                  <a:lnTo>
                    <a:pt x="16" y="3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Rectangle 488"/>
            <p:cNvSpPr>
              <a:spLocks noChangeArrowheads="1"/>
            </p:cNvSpPr>
            <p:nvPr/>
          </p:nvSpPr>
          <p:spPr bwMode="auto">
            <a:xfrm>
              <a:off x="679710" y="1012813"/>
              <a:ext cx="120706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Memory Subsystem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820" name="Freeform 489"/>
            <p:cNvSpPr>
              <a:spLocks/>
            </p:cNvSpPr>
            <p:nvPr/>
          </p:nvSpPr>
          <p:spPr bwMode="auto">
            <a:xfrm>
              <a:off x="1822299" y="1501800"/>
              <a:ext cx="139940" cy="139930"/>
            </a:xfrm>
            <a:custGeom>
              <a:avLst/>
              <a:gdLst>
                <a:gd name="T0" fmla="*/ 91 w 91"/>
                <a:gd name="T1" fmla="*/ 48 h 91"/>
                <a:gd name="T2" fmla="*/ 0 w 91"/>
                <a:gd name="T3" fmla="*/ 91 h 91"/>
                <a:gd name="T4" fmla="*/ 0 w 91"/>
                <a:gd name="T5" fmla="*/ 0 h 91"/>
                <a:gd name="T6" fmla="*/ 91 w 91"/>
                <a:gd name="T7" fmla="*/ 48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91"/>
                <a:gd name="T14" fmla="*/ 91 w 9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91">
                  <a:moveTo>
                    <a:pt x="91" y="48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91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Freeform 490"/>
            <p:cNvSpPr>
              <a:spLocks/>
            </p:cNvSpPr>
            <p:nvPr/>
          </p:nvSpPr>
          <p:spPr bwMode="auto">
            <a:xfrm>
              <a:off x="1822299" y="1543317"/>
              <a:ext cx="32294" cy="56895"/>
            </a:xfrm>
            <a:custGeom>
              <a:avLst/>
              <a:gdLst>
                <a:gd name="T0" fmla="*/ 0 w 21"/>
                <a:gd name="T1" fmla="*/ 37 h 37"/>
                <a:gd name="T2" fmla="*/ 5 w 21"/>
                <a:gd name="T3" fmla="*/ 37 h 37"/>
                <a:gd name="T4" fmla="*/ 11 w 21"/>
                <a:gd name="T5" fmla="*/ 37 h 37"/>
                <a:gd name="T6" fmla="*/ 11 w 21"/>
                <a:gd name="T7" fmla="*/ 32 h 37"/>
                <a:gd name="T8" fmla="*/ 16 w 21"/>
                <a:gd name="T9" fmla="*/ 32 h 37"/>
                <a:gd name="T10" fmla="*/ 16 w 21"/>
                <a:gd name="T11" fmla="*/ 32 h 37"/>
                <a:gd name="T12" fmla="*/ 16 w 21"/>
                <a:gd name="T13" fmla="*/ 27 h 37"/>
                <a:gd name="T14" fmla="*/ 21 w 21"/>
                <a:gd name="T15" fmla="*/ 21 h 37"/>
                <a:gd name="T16" fmla="*/ 21 w 21"/>
                <a:gd name="T17" fmla="*/ 21 h 37"/>
                <a:gd name="T18" fmla="*/ 21 w 21"/>
                <a:gd name="T19" fmla="*/ 16 h 37"/>
                <a:gd name="T20" fmla="*/ 16 w 21"/>
                <a:gd name="T21" fmla="*/ 10 h 37"/>
                <a:gd name="T22" fmla="*/ 16 w 21"/>
                <a:gd name="T23" fmla="*/ 10 h 37"/>
                <a:gd name="T24" fmla="*/ 16 w 21"/>
                <a:gd name="T25" fmla="*/ 5 h 37"/>
                <a:gd name="T26" fmla="*/ 11 w 21"/>
                <a:gd name="T27" fmla="*/ 5 h 37"/>
                <a:gd name="T28" fmla="*/ 11 w 21"/>
                <a:gd name="T29" fmla="*/ 5 h 37"/>
                <a:gd name="T30" fmla="*/ 5 w 21"/>
                <a:gd name="T31" fmla="*/ 0 h 37"/>
                <a:gd name="T32" fmla="*/ 0 w 21"/>
                <a:gd name="T33" fmla="*/ 0 h 37"/>
                <a:gd name="T34" fmla="*/ 0 w 21"/>
                <a:gd name="T35" fmla="*/ 37 h 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"/>
                <a:gd name="T55" fmla="*/ 0 h 37"/>
                <a:gd name="T56" fmla="*/ 21 w 21"/>
                <a:gd name="T57" fmla="*/ 37 h 3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" h="37">
                  <a:moveTo>
                    <a:pt x="0" y="37"/>
                  </a:moveTo>
                  <a:lnTo>
                    <a:pt x="5" y="37"/>
                  </a:lnTo>
                  <a:lnTo>
                    <a:pt x="11" y="37"/>
                  </a:lnTo>
                  <a:lnTo>
                    <a:pt x="11" y="32"/>
                  </a:lnTo>
                  <a:lnTo>
                    <a:pt x="16" y="32"/>
                  </a:lnTo>
                  <a:lnTo>
                    <a:pt x="16" y="27"/>
                  </a:lnTo>
                  <a:lnTo>
                    <a:pt x="21" y="21"/>
                  </a:lnTo>
                  <a:lnTo>
                    <a:pt x="21" y="16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Rectangle 491"/>
            <p:cNvSpPr>
              <a:spLocks noChangeArrowheads="1"/>
            </p:cNvSpPr>
            <p:nvPr/>
          </p:nvSpPr>
          <p:spPr bwMode="auto">
            <a:xfrm>
              <a:off x="1763862" y="1543317"/>
              <a:ext cx="58437" cy="5689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23" name="Freeform 492"/>
            <p:cNvSpPr>
              <a:spLocks/>
            </p:cNvSpPr>
            <p:nvPr/>
          </p:nvSpPr>
          <p:spPr bwMode="auto">
            <a:xfrm>
              <a:off x="1623922" y="1501800"/>
              <a:ext cx="139940" cy="139930"/>
            </a:xfrm>
            <a:custGeom>
              <a:avLst/>
              <a:gdLst>
                <a:gd name="T0" fmla="*/ 0 w 91"/>
                <a:gd name="T1" fmla="*/ 48 h 91"/>
                <a:gd name="T2" fmla="*/ 91 w 91"/>
                <a:gd name="T3" fmla="*/ 91 h 91"/>
                <a:gd name="T4" fmla="*/ 91 w 91"/>
                <a:gd name="T5" fmla="*/ 0 h 91"/>
                <a:gd name="T6" fmla="*/ 0 w 91"/>
                <a:gd name="T7" fmla="*/ 48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91"/>
                <a:gd name="T14" fmla="*/ 91 w 9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91">
                  <a:moveTo>
                    <a:pt x="0" y="48"/>
                  </a:moveTo>
                  <a:lnTo>
                    <a:pt x="91" y="91"/>
                  </a:lnTo>
                  <a:lnTo>
                    <a:pt x="91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Freeform 493"/>
            <p:cNvSpPr>
              <a:spLocks/>
            </p:cNvSpPr>
            <p:nvPr/>
          </p:nvSpPr>
          <p:spPr bwMode="auto">
            <a:xfrm>
              <a:off x="1739257" y="1543317"/>
              <a:ext cx="24605" cy="56895"/>
            </a:xfrm>
            <a:custGeom>
              <a:avLst/>
              <a:gdLst>
                <a:gd name="T0" fmla="*/ 16 w 16"/>
                <a:gd name="T1" fmla="*/ 0 h 37"/>
                <a:gd name="T2" fmla="*/ 11 w 16"/>
                <a:gd name="T3" fmla="*/ 0 h 37"/>
                <a:gd name="T4" fmla="*/ 11 w 16"/>
                <a:gd name="T5" fmla="*/ 5 h 37"/>
                <a:gd name="T6" fmla="*/ 5 w 16"/>
                <a:gd name="T7" fmla="*/ 5 h 37"/>
                <a:gd name="T8" fmla="*/ 5 w 16"/>
                <a:gd name="T9" fmla="*/ 5 h 37"/>
                <a:gd name="T10" fmla="*/ 0 w 16"/>
                <a:gd name="T11" fmla="*/ 10 h 37"/>
                <a:gd name="T12" fmla="*/ 0 w 16"/>
                <a:gd name="T13" fmla="*/ 10 h 37"/>
                <a:gd name="T14" fmla="*/ 0 w 16"/>
                <a:gd name="T15" fmla="*/ 16 h 37"/>
                <a:gd name="T16" fmla="*/ 0 w 16"/>
                <a:gd name="T17" fmla="*/ 21 h 37"/>
                <a:gd name="T18" fmla="*/ 0 w 16"/>
                <a:gd name="T19" fmla="*/ 21 h 37"/>
                <a:gd name="T20" fmla="*/ 0 w 16"/>
                <a:gd name="T21" fmla="*/ 27 h 37"/>
                <a:gd name="T22" fmla="*/ 0 w 16"/>
                <a:gd name="T23" fmla="*/ 32 h 37"/>
                <a:gd name="T24" fmla="*/ 5 w 16"/>
                <a:gd name="T25" fmla="*/ 32 h 37"/>
                <a:gd name="T26" fmla="*/ 5 w 16"/>
                <a:gd name="T27" fmla="*/ 32 h 37"/>
                <a:gd name="T28" fmla="*/ 11 w 16"/>
                <a:gd name="T29" fmla="*/ 37 h 37"/>
                <a:gd name="T30" fmla="*/ 11 w 16"/>
                <a:gd name="T31" fmla="*/ 37 h 37"/>
                <a:gd name="T32" fmla="*/ 16 w 16"/>
                <a:gd name="T33" fmla="*/ 37 h 37"/>
                <a:gd name="T34" fmla="*/ 16 w 16"/>
                <a:gd name="T35" fmla="*/ 0 h 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37"/>
                <a:gd name="T56" fmla="*/ 16 w 16"/>
                <a:gd name="T57" fmla="*/ 37 h 3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37">
                  <a:moveTo>
                    <a:pt x="16" y="0"/>
                  </a:moveTo>
                  <a:lnTo>
                    <a:pt x="11" y="0"/>
                  </a:lnTo>
                  <a:lnTo>
                    <a:pt x="11" y="5"/>
                  </a:lnTo>
                  <a:lnTo>
                    <a:pt x="5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2"/>
                  </a:lnTo>
                  <a:lnTo>
                    <a:pt x="5" y="32"/>
                  </a:lnTo>
                  <a:lnTo>
                    <a:pt x="11" y="37"/>
                  </a:lnTo>
                  <a:lnTo>
                    <a:pt x="16" y="3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Line 579"/>
            <p:cNvSpPr>
              <a:spLocks noChangeShapeType="1"/>
            </p:cNvSpPr>
            <p:nvPr/>
          </p:nvSpPr>
          <p:spPr bwMode="auto">
            <a:xfrm>
              <a:off x="322939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Line 580"/>
            <p:cNvSpPr>
              <a:spLocks noChangeShapeType="1"/>
            </p:cNvSpPr>
            <p:nvPr/>
          </p:nvSpPr>
          <p:spPr bwMode="auto">
            <a:xfrm>
              <a:off x="489022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Line 581"/>
            <p:cNvSpPr>
              <a:spLocks noChangeShapeType="1"/>
            </p:cNvSpPr>
            <p:nvPr/>
          </p:nvSpPr>
          <p:spPr bwMode="auto">
            <a:xfrm>
              <a:off x="653567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Line 582"/>
            <p:cNvSpPr>
              <a:spLocks noChangeShapeType="1"/>
            </p:cNvSpPr>
            <p:nvPr/>
          </p:nvSpPr>
          <p:spPr bwMode="auto">
            <a:xfrm>
              <a:off x="819650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Line 583"/>
            <p:cNvSpPr>
              <a:spLocks noChangeShapeType="1"/>
            </p:cNvSpPr>
            <p:nvPr/>
          </p:nvSpPr>
          <p:spPr bwMode="auto">
            <a:xfrm>
              <a:off x="985733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Line 584"/>
            <p:cNvSpPr>
              <a:spLocks noChangeShapeType="1"/>
            </p:cNvSpPr>
            <p:nvPr/>
          </p:nvSpPr>
          <p:spPr bwMode="auto">
            <a:xfrm>
              <a:off x="1151816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Line 585"/>
            <p:cNvSpPr>
              <a:spLocks noChangeShapeType="1"/>
            </p:cNvSpPr>
            <p:nvPr/>
          </p:nvSpPr>
          <p:spPr bwMode="auto">
            <a:xfrm>
              <a:off x="1316361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Line 586"/>
            <p:cNvSpPr>
              <a:spLocks noChangeShapeType="1"/>
            </p:cNvSpPr>
            <p:nvPr/>
          </p:nvSpPr>
          <p:spPr bwMode="auto">
            <a:xfrm>
              <a:off x="1482444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" name="Line 587"/>
            <p:cNvSpPr>
              <a:spLocks noChangeShapeType="1"/>
            </p:cNvSpPr>
            <p:nvPr/>
          </p:nvSpPr>
          <p:spPr bwMode="auto">
            <a:xfrm>
              <a:off x="1648527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Line 588"/>
            <p:cNvSpPr>
              <a:spLocks noChangeShapeType="1"/>
            </p:cNvSpPr>
            <p:nvPr/>
          </p:nvSpPr>
          <p:spPr bwMode="auto">
            <a:xfrm>
              <a:off x="1813072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" name="Line 589"/>
            <p:cNvSpPr>
              <a:spLocks noChangeShapeType="1"/>
            </p:cNvSpPr>
            <p:nvPr/>
          </p:nvSpPr>
          <p:spPr bwMode="auto">
            <a:xfrm>
              <a:off x="1979155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" name="Line 590"/>
            <p:cNvSpPr>
              <a:spLocks noChangeShapeType="1"/>
            </p:cNvSpPr>
            <p:nvPr/>
          </p:nvSpPr>
          <p:spPr bwMode="auto">
            <a:xfrm>
              <a:off x="2145238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7" name="Line 591"/>
            <p:cNvSpPr>
              <a:spLocks noChangeShapeType="1"/>
            </p:cNvSpPr>
            <p:nvPr/>
          </p:nvSpPr>
          <p:spPr bwMode="auto">
            <a:xfrm>
              <a:off x="2311321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8" name="Line 592"/>
            <p:cNvSpPr>
              <a:spLocks noChangeShapeType="1"/>
            </p:cNvSpPr>
            <p:nvPr/>
          </p:nvSpPr>
          <p:spPr bwMode="auto">
            <a:xfrm>
              <a:off x="2475866" y="980521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" name="Line 593"/>
            <p:cNvSpPr>
              <a:spLocks noChangeShapeType="1"/>
            </p:cNvSpPr>
            <p:nvPr/>
          </p:nvSpPr>
          <p:spPr bwMode="auto">
            <a:xfrm>
              <a:off x="2634260" y="997436"/>
              <a:ext cx="1538" cy="98412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" name="Line 594"/>
            <p:cNvSpPr>
              <a:spLocks noChangeShapeType="1"/>
            </p:cNvSpPr>
            <p:nvPr/>
          </p:nvSpPr>
          <p:spPr bwMode="auto">
            <a:xfrm>
              <a:off x="2634260" y="1161969"/>
              <a:ext cx="1538" cy="99950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1" name="Line 595"/>
            <p:cNvSpPr>
              <a:spLocks noChangeShapeType="1"/>
            </p:cNvSpPr>
            <p:nvPr/>
          </p:nvSpPr>
          <p:spPr bwMode="auto">
            <a:xfrm>
              <a:off x="2634260" y="1328040"/>
              <a:ext cx="1538" cy="98412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2" name="Line 596"/>
            <p:cNvSpPr>
              <a:spLocks noChangeShapeType="1"/>
            </p:cNvSpPr>
            <p:nvPr/>
          </p:nvSpPr>
          <p:spPr bwMode="auto">
            <a:xfrm>
              <a:off x="2634260" y="1492573"/>
              <a:ext cx="1538" cy="99950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3" name="Freeform 597"/>
            <p:cNvSpPr>
              <a:spLocks/>
            </p:cNvSpPr>
            <p:nvPr/>
          </p:nvSpPr>
          <p:spPr bwMode="auto">
            <a:xfrm>
              <a:off x="2551219" y="1658644"/>
              <a:ext cx="83041" cy="24603"/>
            </a:xfrm>
            <a:custGeom>
              <a:avLst/>
              <a:gdLst>
                <a:gd name="T0" fmla="*/ 54 w 54"/>
                <a:gd name="T1" fmla="*/ 0 h 16"/>
                <a:gd name="T2" fmla="*/ 54 w 54"/>
                <a:gd name="T3" fmla="*/ 16 h 16"/>
                <a:gd name="T4" fmla="*/ 54 w 54"/>
                <a:gd name="T5" fmla="*/ 16 h 16"/>
                <a:gd name="T6" fmla="*/ 0 w 54"/>
                <a:gd name="T7" fmla="*/ 16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6"/>
                <a:gd name="T14" fmla="*/ 54 w 5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6">
                  <a:moveTo>
                    <a:pt x="54" y="0"/>
                  </a:moveTo>
                  <a:lnTo>
                    <a:pt x="54" y="16"/>
                  </a:lnTo>
                  <a:lnTo>
                    <a:pt x="0" y="16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4" name="Line 598"/>
            <p:cNvSpPr>
              <a:spLocks noChangeShapeType="1"/>
            </p:cNvSpPr>
            <p:nvPr/>
          </p:nvSpPr>
          <p:spPr bwMode="auto">
            <a:xfrm flipH="1">
              <a:off x="2385136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5" name="Line 599"/>
            <p:cNvSpPr>
              <a:spLocks noChangeShapeType="1"/>
            </p:cNvSpPr>
            <p:nvPr/>
          </p:nvSpPr>
          <p:spPr bwMode="auto">
            <a:xfrm flipH="1">
              <a:off x="2219053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6" name="Line 600"/>
            <p:cNvSpPr>
              <a:spLocks noChangeShapeType="1"/>
            </p:cNvSpPr>
            <p:nvPr/>
          </p:nvSpPr>
          <p:spPr bwMode="auto">
            <a:xfrm flipH="1">
              <a:off x="2054508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7" name="Line 601"/>
            <p:cNvSpPr>
              <a:spLocks noChangeShapeType="1"/>
            </p:cNvSpPr>
            <p:nvPr/>
          </p:nvSpPr>
          <p:spPr bwMode="auto">
            <a:xfrm flipH="1">
              <a:off x="1888425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8" name="Line 602"/>
            <p:cNvSpPr>
              <a:spLocks noChangeShapeType="1"/>
            </p:cNvSpPr>
            <p:nvPr/>
          </p:nvSpPr>
          <p:spPr bwMode="auto">
            <a:xfrm flipH="1">
              <a:off x="1722342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9" name="Line 603"/>
            <p:cNvSpPr>
              <a:spLocks noChangeShapeType="1"/>
            </p:cNvSpPr>
            <p:nvPr/>
          </p:nvSpPr>
          <p:spPr bwMode="auto">
            <a:xfrm flipH="1">
              <a:off x="1556259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" name="Line 604"/>
            <p:cNvSpPr>
              <a:spLocks noChangeShapeType="1"/>
            </p:cNvSpPr>
            <p:nvPr/>
          </p:nvSpPr>
          <p:spPr bwMode="auto">
            <a:xfrm flipH="1">
              <a:off x="1391713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1" name="Line 605"/>
            <p:cNvSpPr>
              <a:spLocks noChangeShapeType="1"/>
            </p:cNvSpPr>
            <p:nvPr/>
          </p:nvSpPr>
          <p:spPr bwMode="auto">
            <a:xfrm flipH="1">
              <a:off x="1225630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2" name="Line 606"/>
            <p:cNvSpPr>
              <a:spLocks noChangeShapeType="1"/>
            </p:cNvSpPr>
            <p:nvPr/>
          </p:nvSpPr>
          <p:spPr bwMode="auto">
            <a:xfrm flipH="1">
              <a:off x="1059547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3" name="Line 607"/>
            <p:cNvSpPr>
              <a:spLocks noChangeShapeType="1"/>
            </p:cNvSpPr>
            <p:nvPr/>
          </p:nvSpPr>
          <p:spPr bwMode="auto">
            <a:xfrm flipH="1">
              <a:off x="895002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4" name="Line 608"/>
            <p:cNvSpPr>
              <a:spLocks noChangeShapeType="1"/>
            </p:cNvSpPr>
            <p:nvPr/>
          </p:nvSpPr>
          <p:spPr bwMode="auto">
            <a:xfrm flipH="1">
              <a:off x="728919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5" name="Line 609"/>
            <p:cNvSpPr>
              <a:spLocks noChangeShapeType="1"/>
            </p:cNvSpPr>
            <p:nvPr/>
          </p:nvSpPr>
          <p:spPr bwMode="auto">
            <a:xfrm flipH="1">
              <a:off x="562836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6" name="Line 610"/>
            <p:cNvSpPr>
              <a:spLocks noChangeShapeType="1"/>
            </p:cNvSpPr>
            <p:nvPr/>
          </p:nvSpPr>
          <p:spPr bwMode="auto">
            <a:xfrm flipH="1">
              <a:off x="396753" y="1683248"/>
              <a:ext cx="107646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7" name="Freeform 611"/>
            <p:cNvSpPr>
              <a:spLocks/>
            </p:cNvSpPr>
            <p:nvPr/>
          </p:nvSpPr>
          <p:spPr bwMode="auto">
            <a:xfrm>
              <a:off x="322939" y="1592524"/>
              <a:ext cx="16916" cy="90724"/>
            </a:xfrm>
            <a:custGeom>
              <a:avLst/>
              <a:gdLst>
                <a:gd name="T0" fmla="*/ 11 w 11"/>
                <a:gd name="T1" fmla="*/ 59 h 59"/>
                <a:gd name="T2" fmla="*/ 0 w 11"/>
                <a:gd name="T3" fmla="*/ 59 h 59"/>
                <a:gd name="T4" fmla="*/ 0 w 11"/>
                <a:gd name="T5" fmla="*/ 59 h 59"/>
                <a:gd name="T6" fmla="*/ 0 w 11"/>
                <a:gd name="T7" fmla="*/ 0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59"/>
                <a:gd name="T14" fmla="*/ 11 w 11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59">
                  <a:moveTo>
                    <a:pt x="11" y="59"/>
                  </a:moveTo>
                  <a:lnTo>
                    <a:pt x="0" y="5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8" name="Line 612"/>
            <p:cNvSpPr>
              <a:spLocks noChangeShapeType="1"/>
            </p:cNvSpPr>
            <p:nvPr/>
          </p:nvSpPr>
          <p:spPr bwMode="auto">
            <a:xfrm flipV="1">
              <a:off x="322939" y="1426453"/>
              <a:ext cx="1538" cy="99950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9" name="Line 613"/>
            <p:cNvSpPr>
              <a:spLocks noChangeShapeType="1"/>
            </p:cNvSpPr>
            <p:nvPr/>
          </p:nvSpPr>
          <p:spPr bwMode="auto">
            <a:xfrm flipV="1">
              <a:off x="322939" y="1261919"/>
              <a:ext cx="1538" cy="98412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" name="Line 614"/>
            <p:cNvSpPr>
              <a:spLocks noChangeShapeType="1"/>
            </p:cNvSpPr>
            <p:nvPr/>
          </p:nvSpPr>
          <p:spPr bwMode="auto">
            <a:xfrm flipV="1">
              <a:off x="322939" y="1095848"/>
              <a:ext cx="1538" cy="99950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1" name="Line 615"/>
            <p:cNvSpPr>
              <a:spLocks noChangeShapeType="1"/>
            </p:cNvSpPr>
            <p:nvPr/>
          </p:nvSpPr>
          <p:spPr bwMode="auto">
            <a:xfrm flipV="1">
              <a:off x="322939" y="980521"/>
              <a:ext cx="1538" cy="49206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2" name="Line 682"/>
            <p:cNvSpPr>
              <a:spLocks noChangeShapeType="1"/>
            </p:cNvSpPr>
            <p:nvPr/>
          </p:nvSpPr>
          <p:spPr bwMode="auto">
            <a:xfrm>
              <a:off x="24605" y="1311125"/>
              <a:ext cx="447501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3" name="Freeform 683"/>
            <p:cNvSpPr>
              <a:spLocks/>
            </p:cNvSpPr>
            <p:nvPr/>
          </p:nvSpPr>
          <p:spPr bwMode="auto">
            <a:xfrm>
              <a:off x="24605" y="1278834"/>
              <a:ext cx="66126" cy="66121"/>
            </a:xfrm>
            <a:custGeom>
              <a:avLst/>
              <a:gdLst>
                <a:gd name="T0" fmla="*/ 0 w 43"/>
                <a:gd name="T1" fmla="*/ 21 h 43"/>
                <a:gd name="T2" fmla="*/ 43 w 43"/>
                <a:gd name="T3" fmla="*/ 0 h 43"/>
                <a:gd name="T4" fmla="*/ 43 w 43"/>
                <a:gd name="T5" fmla="*/ 43 h 43"/>
                <a:gd name="T6" fmla="*/ 0 w 43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0" y="21"/>
                  </a:moveTo>
                  <a:lnTo>
                    <a:pt x="43" y="0"/>
                  </a:lnTo>
                  <a:lnTo>
                    <a:pt x="43" y="4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4" name="Freeform 684"/>
            <p:cNvSpPr>
              <a:spLocks/>
            </p:cNvSpPr>
            <p:nvPr/>
          </p:nvSpPr>
          <p:spPr bwMode="auto">
            <a:xfrm>
              <a:off x="405981" y="1278834"/>
              <a:ext cx="66126" cy="66121"/>
            </a:xfrm>
            <a:custGeom>
              <a:avLst/>
              <a:gdLst>
                <a:gd name="T0" fmla="*/ 43 w 43"/>
                <a:gd name="T1" fmla="*/ 21 h 43"/>
                <a:gd name="T2" fmla="*/ 0 w 43"/>
                <a:gd name="T3" fmla="*/ 0 h 43"/>
                <a:gd name="T4" fmla="*/ 0 w 43"/>
                <a:gd name="T5" fmla="*/ 43 h 43"/>
                <a:gd name="T6" fmla="*/ 43 w 43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43" y="21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6" name="Rectangle 775"/>
            <p:cNvSpPr>
              <a:spLocks noChangeArrowheads="1"/>
            </p:cNvSpPr>
            <p:nvPr/>
          </p:nvSpPr>
          <p:spPr bwMode="auto">
            <a:xfrm>
              <a:off x="2235969" y="1815489"/>
              <a:ext cx="1159505" cy="1148658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67" name="Rectangle 776"/>
            <p:cNvSpPr>
              <a:spLocks noChangeArrowheads="1"/>
            </p:cNvSpPr>
            <p:nvPr/>
          </p:nvSpPr>
          <p:spPr bwMode="auto">
            <a:xfrm>
              <a:off x="2194448" y="1873921"/>
              <a:ext cx="1167194" cy="1148658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68" name="Rectangle 777"/>
            <p:cNvSpPr>
              <a:spLocks noChangeArrowheads="1"/>
            </p:cNvSpPr>
            <p:nvPr/>
          </p:nvSpPr>
          <p:spPr bwMode="auto">
            <a:xfrm>
              <a:off x="2152928" y="1923128"/>
              <a:ext cx="1168732" cy="1157884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69" name="Rectangle 778"/>
            <p:cNvSpPr>
              <a:spLocks noChangeArrowheads="1"/>
            </p:cNvSpPr>
            <p:nvPr/>
          </p:nvSpPr>
          <p:spPr bwMode="auto">
            <a:xfrm>
              <a:off x="2120634" y="1981560"/>
              <a:ext cx="1159505" cy="1156346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0" name="Rectangle 779"/>
            <p:cNvSpPr>
              <a:spLocks noChangeArrowheads="1"/>
            </p:cNvSpPr>
            <p:nvPr/>
          </p:nvSpPr>
          <p:spPr bwMode="auto">
            <a:xfrm>
              <a:off x="2079113" y="2038455"/>
              <a:ext cx="1159505" cy="1150195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1" name="Rectangle 780"/>
            <p:cNvSpPr>
              <a:spLocks noChangeArrowheads="1"/>
            </p:cNvSpPr>
            <p:nvPr/>
          </p:nvSpPr>
          <p:spPr bwMode="auto">
            <a:xfrm>
              <a:off x="2045281" y="2089199"/>
              <a:ext cx="1159505" cy="1156346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2" name="Rectangle 781"/>
            <p:cNvSpPr>
              <a:spLocks noChangeArrowheads="1"/>
            </p:cNvSpPr>
            <p:nvPr/>
          </p:nvSpPr>
          <p:spPr bwMode="auto">
            <a:xfrm>
              <a:off x="2003760" y="2138405"/>
              <a:ext cx="1159505" cy="1157884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3" name="Rectangle 782"/>
            <p:cNvSpPr>
              <a:spLocks noChangeArrowheads="1"/>
            </p:cNvSpPr>
            <p:nvPr/>
          </p:nvSpPr>
          <p:spPr bwMode="auto">
            <a:xfrm>
              <a:off x="1954551" y="2195300"/>
              <a:ext cx="1159505" cy="1157884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4" name="Rectangle 783"/>
            <p:cNvSpPr>
              <a:spLocks noChangeArrowheads="1"/>
            </p:cNvSpPr>
            <p:nvPr/>
          </p:nvSpPr>
          <p:spPr bwMode="auto">
            <a:xfrm>
              <a:off x="1954551" y="2195300"/>
              <a:ext cx="1159505" cy="1157884"/>
            </a:xfrm>
            <a:prstGeom prst="rect">
              <a:avLst/>
            </a:prstGeom>
            <a:solidFill>
              <a:schemeClr val="bg1"/>
            </a:solidFill>
            <a:ln w="6" cap="rnd">
              <a:solidFill>
                <a:srgbClr val="121214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5" name="Rectangle 784"/>
            <p:cNvSpPr>
              <a:spLocks noChangeArrowheads="1"/>
            </p:cNvSpPr>
            <p:nvPr/>
          </p:nvSpPr>
          <p:spPr bwMode="auto">
            <a:xfrm>
              <a:off x="2294406" y="2336768"/>
              <a:ext cx="605895" cy="215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300" b="1">
                  <a:solidFill>
                    <a:srgbClr val="24211D"/>
                  </a:solidFill>
                </a:rPr>
                <a:t>C66x™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6" name="Rectangle 785"/>
            <p:cNvSpPr>
              <a:spLocks noChangeArrowheads="1"/>
            </p:cNvSpPr>
            <p:nvPr/>
          </p:nvSpPr>
          <p:spPr bwMode="auto">
            <a:xfrm>
              <a:off x="2243658" y="2510527"/>
              <a:ext cx="713542" cy="215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300" b="1">
                  <a:solidFill>
                    <a:srgbClr val="24211D"/>
                  </a:solidFill>
                </a:rPr>
                <a:t>CorePac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77" name="Rectangle 786"/>
            <p:cNvSpPr>
              <a:spLocks noChangeArrowheads="1"/>
            </p:cNvSpPr>
            <p:nvPr/>
          </p:nvSpPr>
          <p:spPr bwMode="auto">
            <a:xfrm>
              <a:off x="2186759" y="2956458"/>
              <a:ext cx="218008" cy="1231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 dirty="0">
                  <a:solidFill>
                    <a:srgbClr val="000000"/>
                  </a:solidFill>
                </a:rPr>
                <a:t> </a:t>
              </a:r>
              <a:r>
                <a:rPr lang="en-US" sz="800" b="1" dirty="0" smtClean="0">
                  <a:solidFill>
                    <a:srgbClr val="000000"/>
                  </a:solidFill>
                </a:rPr>
                <a:t>L1P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78" name="Rectangle 787"/>
            <p:cNvSpPr>
              <a:spLocks noChangeArrowheads="1"/>
            </p:cNvSpPr>
            <p:nvPr/>
          </p:nvSpPr>
          <p:spPr bwMode="auto">
            <a:xfrm>
              <a:off x="1969870" y="3054326"/>
              <a:ext cx="570669" cy="1231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 dirty="0" smtClean="0">
                  <a:solidFill>
                    <a:srgbClr val="000000"/>
                  </a:solidFill>
                </a:rPr>
                <a:t>Cache/RAM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79" name="Rectangle 788"/>
            <p:cNvSpPr>
              <a:spLocks noChangeArrowheads="1"/>
            </p:cNvSpPr>
            <p:nvPr/>
          </p:nvSpPr>
          <p:spPr bwMode="auto">
            <a:xfrm>
              <a:off x="2766250" y="2948245"/>
              <a:ext cx="193964" cy="1231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 dirty="0" smtClean="0">
                  <a:solidFill>
                    <a:srgbClr val="000000"/>
                  </a:solidFill>
                </a:rPr>
                <a:t>L1D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80" name="Rectangle 789"/>
            <p:cNvSpPr>
              <a:spLocks noChangeArrowheads="1"/>
            </p:cNvSpPr>
            <p:nvPr/>
          </p:nvSpPr>
          <p:spPr bwMode="auto">
            <a:xfrm>
              <a:off x="2549623" y="3054871"/>
              <a:ext cx="570669" cy="1231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 dirty="0" smtClean="0">
                  <a:solidFill>
                    <a:srgbClr val="000000"/>
                  </a:solidFill>
                </a:rPr>
                <a:t>Cache/RAM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882" name="Line 791"/>
            <p:cNvSpPr>
              <a:spLocks noChangeShapeType="1"/>
            </p:cNvSpPr>
            <p:nvPr/>
          </p:nvSpPr>
          <p:spPr bwMode="auto">
            <a:xfrm>
              <a:off x="1954551" y="2924167"/>
              <a:ext cx="1159505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3" name="Line 792"/>
            <p:cNvSpPr>
              <a:spLocks noChangeShapeType="1"/>
            </p:cNvSpPr>
            <p:nvPr/>
          </p:nvSpPr>
          <p:spPr bwMode="auto">
            <a:xfrm>
              <a:off x="1954551" y="3188650"/>
              <a:ext cx="1159505" cy="1538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4" name="Line 793"/>
            <p:cNvSpPr>
              <a:spLocks noChangeShapeType="1"/>
            </p:cNvSpPr>
            <p:nvPr/>
          </p:nvSpPr>
          <p:spPr bwMode="auto">
            <a:xfrm>
              <a:off x="2534303" y="2924167"/>
              <a:ext cx="1538" cy="264483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5" name="AutoShape 418"/>
            <p:cNvSpPr>
              <a:spLocks noChangeAspect="1" noChangeArrowheads="1" noTextEdit="1"/>
            </p:cNvSpPr>
            <p:nvPr/>
          </p:nvSpPr>
          <p:spPr bwMode="auto">
            <a:xfrm>
              <a:off x="0" y="914400"/>
              <a:ext cx="5350025" cy="5440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6" name="Rectangle 420"/>
            <p:cNvSpPr>
              <a:spLocks noChangeArrowheads="1"/>
            </p:cNvSpPr>
            <p:nvPr/>
          </p:nvSpPr>
          <p:spPr bwMode="auto">
            <a:xfrm>
              <a:off x="249124" y="931315"/>
              <a:ext cx="5083985" cy="5151276"/>
            </a:xfrm>
            <a:prstGeom prst="rect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87" name="Rectangle 421"/>
            <p:cNvSpPr>
              <a:spLocks noChangeArrowheads="1"/>
            </p:cNvSpPr>
            <p:nvPr/>
          </p:nvSpPr>
          <p:spPr bwMode="auto">
            <a:xfrm>
              <a:off x="721519" y="4543359"/>
              <a:ext cx="2558619" cy="1530006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88" name="Rectangle 422"/>
            <p:cNvSpPr>
              <a:spLocks noChangeArrowheads="1"/>
            </p:cNvSpPr>
            <p:nvPr/>
          </p:nvSpPr>
          <p:spPr bwMode="auto">
            <a:xfrm>
              <a:off x="4112091" y="939003"/>
              <a:ext cx="1242547" cy="2712493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89" name="Rectangle 424"/>
            <p:cNvSpPr>
              <a:spLocks noChangeArrowheads="1"/>
            </p:cNvSpPr>
            <p:nvPr/>
          </p:nvSpPr>
          <p:spPr bwMode="auto">
            <a:xfrm>
              <a:off x="4298166" y="3287063"/>
              <a:ext cx="653567" cy="232192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90" name="Rectangle 425"/>
            <p:cNvSpPr>
              <a:spLocks noChangeArrowheads="1"/>
            </p:cNvSpPr>
            <p:nvPr/>
          </p:nvSpPr>
          <p:spPr bwMode="auto">
            <a:xfrm>
              <a:off x="4298166" y="2608940"/>
              <a:ext cx="653567" cy="232192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91" name="Rectangle 434"/>
            <p:cNvSpPr>
              <a:spLocks noChangeArrowheads="1"/>
            </p:cNvSpPr>
            <p:nvPr/>
          </p:nvSpPr>
          <p:spPr bwMode="auto">
            <a:xfrm>
              <a:off x="4298166" y="1923128"/>
              <a:ext cx="653567" cy="232192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92" name="Rectangle 435"/>
            <p:cNvSpPr>
              <a:spLocks noChangeArrowheads="1"/>
            </p:cNvSpPr>
            <p:nvPr/>
          </p:nvSpPr>
          <p:spPr bwMode="auto">
            <a:xfrm>
              <a:off x="4298166" y="1584835"/>
              <a:ext cx="653567" cy="230654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93" name="Rectangle 436"/>
            <p:cNvSpPr>
              <a:spLocks noChangeArrowheads="1"/>
            </p:cNvSpPr>
            <p:nvPr/>
          </p:nvSpPr>
          <p:spPr bwMode="auto">
            <a:xfrm>
              <a:off x="4298166" y="2948770"/>
              <a:ext cx="653567" cy="230654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94" name="Freeform 437"/>
            <p:cNvSpPr>
              <a:spLocks/>
            </p:cNvSpPr>
            <p:nvPr/>
          </p:nvSpPr>
          <p:spPr bwMode="auto">
            <a:xfrm>
              <a:off x="4182830" y="1634041"/>
              <a:ext cx="107646" cy="115327"/>
            </a:xfrm>
            <a:custGeom>
              <a:avLst/>
              <a:gdLst>
                <a:gd name="T0" fmla="*/ 0 w 70"/>
                <a:gd name="T1" fmla="*/ 75 h 75"/>
                <a:gd name="T2" fmla="*/ 70 w 70"/>
                <a:gd name="T3" fmla="*/ 37 h 75"/>
                <a:gd name="T4" fmla="*/ 0 w 70"/>
                <a:gd name="T5" fmla="*/ 0 h 75"/>
                <a:gd name="T6" fmla="*/ 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0" y="75"/>
                  </a:moveTo>
                  <a:lnTo>
                    <a:pt x="70" y="37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5" name="Freeform 438"/>
            <p:cNvSpPr>
              <a:spLocks/>
            </p:cNvSpPr>
            <p:nvPr/>
          </p:nvSpPr>
          <p:spPr bwMode="auto">
            <a:xfrm>
              <a:off x="4190519" y="1683248"/>
              <a:ext cx="7689" cy="24603"/>
            </a:xfrm>
            <a:custGeom>
              <a:avLst/>
              <a:gdLst>
                <a:gd name="T0" fmla="*/ 0 w 5"/>
                <a:gd name="T1" fmla="*/ 16 h 16"/>
                <a:gd name="T2" fmla="*/ 5 w 5"/>
                <a:gd name="T3" fmla="*/ 16 h 16"/>
                <a:gd name="T4" fmla="*/ 5 w 5"/>
                <a:gd name="T5" fmla="*/ 11 h 16"/>
                <a:gd name="T6" fmla="*/ 5 w 5"/>
                <a:gd name="T7" fmla="*/ 11 h 16"/>
                <a:gd name="T8" fmla="*/ 5 w 5"/>
                <a:gd name="T9" fmla="*/ 5 h 16"/>
                <a:gd name="T10" fmla="*/ 5 w 5"/>
                <a:gd name="T11" fmla="*/ 5 h 16"/>
                <a:gd name="T12" fmla="*/ 5 w 5"/>
                <a:gd name="T13" fmla="*/ 0 h 16"/>
                <a:gd name="T14" fmla="*/ 5 w 5"/>
                <a:gd name="T15" fmla="*/ 0 h 16"/>
                <a:gd name="T16" fmla="*/ 0 w 5"/>
                <a:gd name="T17" fmla="*/ 0 h 16"/>
                <a:gd name="T18" fmla="*/ 0 w 5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6"/>
                <a:gd name="T32" fmla="*/ 5 w 5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6">
                  <a:moveTo>
                    <a:pt x="0" y="16"/>
                  </a:moveTo>
                  <a:lnTo>
                    <a:pt x="5" y="16"/>
                  </a:lnTo>
                  <a:lnTo>
                    <a:pt x="5" y="11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6" name="Rectangle 439"/>
            <p:cNvSpPr>
              <a:spLocks noChangeArrowheads="1"/>
            </p:cNvSpPr>
            <p:nvPr/>
          </p:nvSpPr>
          <p:spPr bwMode="auto">
            <a:xfrm>
              <a:off x="3950622" y="1683248"/>
              <a:ext cx="239898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97" name="Freeform 440"/>
            <p:cNvSpPr>
              <a:spLocks/>
            </p:cNvSpPr>
            <p:nvPr/>
          </p:nvSpPr>
          <p:spPr bwMode="auto">
            <a:xfrm>
              <a:off x="3850664" y="1634041"/>
              <a:ext cx="107646" cy="115327"/>
            </a:xfrm>
            <a:custGeom>
              <a:avLst/>
              <a:gdLst>
                <a:gd name="T0" fmla="*/ 70 w 70"/>
                <a:gd name="T1" fmla="*/ 75 h 75"/>
                <a:gd name="T2" fmla="*/ 0 w 70"/>
                <a:gd name="T3" fmla="*/ 37 h 75"/>
                <a:gd name="T4" fmla="*/ 70 w 70"/>
                <a:gd name="T5" fmla="*/ 0 h 75"/>
                <a:gd name="T6" fmla="*/ 7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70" y="75"/>
                  </a:moveTo>
                  <a:lnTo>
                    <a:pt x="0" y="37"/>
                  </a:lnTo>
                  <a:lnTo>
                    <a:pt x="70" y="0"/>
                  </a:lnTo>
                  <a:lnTo>
                    <a:pt x="7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8" name="Freeform 441"/>
            <p:cNvSpPr>
              <a:spLocks/>
            </p:cNvSpPr>
            <p:nvPr/>
          </p:nvSpPr>
          <p:spPr bwMode="auto">
            <a:xfrm>
              <a:off x="3933706" y="1683248"/>
              <a:ext cx="16916" cy="24603"/>
            </a:xfrm>
            <a:custGeom>
              <a:avLst/>
              <a:gdLst>
                <a:gd name="T0" fmla="*/ 11 w 11"/>
                <a:gd name="T1" fmla="*/ 0 h 16"/>
                <a:gd name="T2" fmla="*/ 5 w 11"/>
                <a:gd name="T3" fmla="*/ 0 h 16"/>
                <a:gd name="T4" fmla="*/ 5 w 11"/>
                <a:gd name="T5" fmla="*/ 0 h 16"/>
                <a:gd name="T6" fmla="*/ 5 w 11"/>
                <a:gd name="T7" fmla="*/ 5 h 16"/>
                <a:gd name="T8" fmla="*/ 0 w 11"/>
                <a:gd name="T9" fmla="*/ 5 h 16"/>
                <a:gd name="T10" fmla="*/ 5 w 11"/>
                <a:gd name="T11" fmla="*/ 11 h 16"/>
                <a:gd name="T12" fmla="*/ 5 w 11"/>
                <a:gd name="T13" fmla="*/ 11 h 16"/>
                <a:gd name="T14" fmla="*/ 5 w 11"/>
                <a:gd name="T15" fmla="*/ 16 h 16"/>
                <a:gd name="T16" fmla="*/ 11 w 11"/>
                <a:gd name="T17" fmla="*/ 16 h 16"/>
                <a:gd name="T18" fmla="*/ 11 w 1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6"/>
                <a:gd name="T32" fmla="*/ 11 w 1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6">
                  <a:moveTo>
                    <a:pt x="11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5" y="11"/>
                  </a:lnTo>
                  <a:lnTo>
                    <a:pt x="5" y="16"/>
                  </a:lnTo>
                  <a:lnTo>
                    <a:pt x="11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9" name="Rectangle 442"/>
            <p:cNvSpPr>
              <a:spLocks noChangeArrowheads="1"/>
            </p:cNvSpPr>
            <p:nvPr/>
          </p:nvSpPr>
          <p:spPr bwMode="auto">
            <a:xfrm>
              <a:off x="4130744" y="954380"/>
              <a:ext cx="1229504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Application-Specific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900" name="Rectangle 443"/>
            <p:cNvSpPr>
              <a:spLocks noChangeArrowheads="1"/>
            </p:cNvSpPr>
            <p:nvPr/>
          </p:nvSpPr>
          <p:spPr bwMode="auto">
            <a:xfrm>
              <a:off x="4296827" y="1092347"/>
              <a:ext cx="859210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Coprocessors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901" name="Freeform 444"/>
            <p:cNvSpPr>
              <a:spLocks/>
            </p:cNvSpPr>
            <p:nvPr/>
          </p:nvSpPr>
          <p:spPr bwMode="auto">
            <a:xfrm>
              <a:off x="4182830" y="1981560"/>
              <a:ext cx="107646" cy="115327"/>
            </a:xfrm>
            <a:custGeom>
              <a:avLst/>
              <a:gdLst>
                <a:gd name="T0" fmla="*/ 0 w 70"/>
                <a:gd name="T1" fmla="*/ 75 h 75"/>
                <a:gd name="T2" fmla="*/ 70 w 70"/>
                <a:gd name="T3" fmla="*/ 37 h 75"/>
                <a:gd name="T4" fmla="*/ 0 w 70"/>
                <a:gd name="T5" fmla="*/ 0 h 75"/>
                <a:gd name="T6" fmla="*/ 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0" y="75"/>
                  </a:moveTo>
                  <a:lnTo>
                    <a:pt x="70" y="37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2" name="Freeform 445"/>
            <p:cNvSpPr>
              <a:spLocks/>
            </p:cNvSpPr>
            <p:nvPr/>
          </p:nvSpPr>
          <p:spPr bwMode="auto">
            <a:xfrm>
              <a:off x="4190519" y="2021540"/>
              <a:ext cx="7689" cy="26141"/>
            </a:xfrm>
            <a:custGeom>
              <a:avLst/>
              <a:gdLst>
                <a:gd name="T0" fmla="*/ 0 w 5"/>
                <a:gd name="T1" fmla="*/ 17 h 17"/>
                <a:gd name="T2" fmla="*/ 5 w 5"/>
                <a:gd name="T3" fmla="*/ 17 h 17"/>
                <a:gd name="T4" fmla="*/ 5 w 5"/>
                <a:gd name="T5" fmla="*/ 17 h 17"/>
                <a:gd name="T6" fmla="*/ 5 w 5"/>
                <a:gd name="T7" fmla="*/ 11 h 17"/>
                <a:gd name="T8" fmla="*/ 5 w 5"/>
                <a:gd name="T9" fmla="*/ 11 h 17"/>
                <a:gd name="T10" fmla="*/ 5 w 5"/>
                <a:gd name="T11" fmla="*/ 6 h 17"/>
                <a:gd name="T12" fmla="*/ 5 w 5"/>
                <a:gd name="T13" fmla="*/ 6 h 17"/>
                <a:gd name="T14" fmla="*/ 5 w 5"/>
                <a:gd name="T15" fmla="*/ 0 h 17"/>
                <a:gd name="T16" fmla="*/ 0 w 5"/>
                <a:gd name="T17" fmla="*/ 0 h 17"/>
                <a:gd name="T18" fmla="*/ 0 w 5"/>
                <a:gd name="T19" fmla="*/ 1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7"/>
                <a:gd name="T32" fmla="*/ 5 w 5"/>
                <a:gd name="T33" fmla="*/ 17 h 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7">
                  <a:moveTo>
                    <a:pt x="0" y="17"/>
                  </a:moveTo>
                  <a:lnTo>
                    <a:pt x="5" y="17"/>
                  </a:lnTo>
                  <a:lnTo>
                    <a:pt x="5" y="11"/>
                  </a:lnTo>
                  <a:lnTo>
                    <a:pt x="5" y="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3" name="Rectangle 446"/>
            <p:cNvSpPr>
              <a:spLocks noChangeArrowheads="1"/>
            </p:cNvSpPr>
            <p:nvPr/>
          </p:nvSpPr>
          <p:spPr bwMode="auto">
            <a:xfrm>
              <a:off x="3950622" y="2021540"/>
              <a:ext cx="239898" cy="2614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04" name="Freeform 447"/>
            <p:cNvSpPr>
              <a:spLocks/>
            </p:cNvSpPr>
            <p:nvPr/>
          </p:nvSpPr>
          <p:spPr bwMode="auto">
            <a:xfrm>
              <a:off x="3850664" y="1981560"/>
              <a:ext cx="107646" cy="115327"/>
            </a:xfrm>
            <a:custGeom>
              <a:avLst/>
              <a:gdLst>
                <a:gd name="T0" fmla="*/ 70 w 70"/>
                <a:gd name="T1" fmla="*/ 75 h 75"/>
                <a:gd name="T2" fmla="*/ 0 w 70"/>
                <a:gd name="T3" fmla="*/ 37 h 75"/>
                <a:gd name="T4" fmla="*/ 70 w 70"/>
                <a:gd name="T5" fmla="*/ 0 h 75"/>
                <a:gd name="T6" fmla="*/ 7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70" y="75"/>
                  </a:moveTo>
                  <a:lnTo>
                    <a:pt x="0" y="37"/>
                  </a:lnTo>
                  <a:lnTo>
                    <a:pt x="70" y="0"/>
                  </a:lnTo>
                  <a:lnTo>
                    <a:pt x="7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5" name="Freeform 448"/>
            <p:cNvSpPr>
              <a:spLocks/>
            </p:cNvSpPr>
            <p:nvPr/>
          </p:nvSpPr>
          <p:spPr bwMode="auto">
            <a:xfrm>
              <a:off x="3933706" y="2021540"/>
              <a:ext cx="16916" cy="26141"/>
            </a:xfrm>
            <a:custGeom>
              <a:avLst/>
              <a:gdLst>
                <a:gd name="T0" fmla="*/ 11 w 11"/>
                <a:gd name="T1" fmla="*/ 0 h 17"/>
                <a:gd name="T2" fmla="*/ 5 w 11"/>
                <a:gd name="T3" fmla="*/ 0 h 17"/>
                <a:gd name="T4" fmla="*/ 5 w 11"/>
                <a:gd name="T5" fmla="*/ 6 h 17"/>
                <a:gd name="T6" fmla="*/ 5 w 11"/>
                <a:gd name="T7" fmla="*/ 6 h 17"/>
                <a:gd name="T8" fmla="*/ 0 w 11"/>
                <a:gd name="T9" fmla="*/ 11 h 17"/>
                <a:gd name="T10" fmla="*/ 5 w 11"/>
                <a:gd name="T11" fmla="*/ 11 h 17"/>
                <a:gd name="T12" fmla="*/ 5 w 11"/>
                <a:gd name="T13" fmla="*/ 17 h 17"/>
                <a:gd name="T14" fmla="*/ 5 w 11"/>
                <a:gd name="T15" fmla="*/ 17 h 17"/>
                <a:gd name="T16" fmla="*/ 11 w 11"/>
                <a:gd name="T17" fmla="*/ 17 h 17"/>
                <a:gd name="T18" fmla="*/ 11 w 11"/>
                <a:gd name="T19" fmla="*/ 0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7"/>
                <a:gd name="T32" fmla="*/ 11 w 11"/>
                <a:gd name="T33" fmla="*/ 17 h 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7">
                  <a:moveTo>
                    <a:pt x="11" y="0"/>
                  </a:moveTo>
                  <a:lnTo>
                    <a:pt x="5" y="0"/>
                  </a:lnTo>
                  <a:lnTo>
                    <a:pt x="5" y="6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17"/>
                  </a:lnTo>
                  <a:lnTo>
                    <a:pt x="11" y="1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6" name="Freeform 449"/>
            <p:cNvSpPr>
              <a:spLocks/>
            </p:cNvSpPr>
            <p:nvPr/>
          </p:nvSpPr>
          <p:spPr bwMode="auto">
            <a:xfrm>
              <a:off x="4182830" y="2667372"/>
              <a:ext cx="107646" cy="115327"/>
            </a:xfrm>
            <a:custGeom>
              <a:avLst/>
              <a:gdLst>
                <a:gd name="T0" fmla="*/ 0 w 70"/>
                <a:gd name="T1" fmla="*/ 75 h 75"/>
                <a:gd name="T2" fmla="*/ 70 w 70"/>
                <a:gd name="T3" fmla="*/ 38 h 75"/>
                <a:gd name="T4" fmla="*/ 0 w 70"/>
                <a:gd name="T5" fmla="*/ 0 h 75"/>
                <a:gd name="T6" fmla="*/ 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0" y="75"/>
                  </a:moveTo>
                  <a:lnTo>
                    <a:pt x="70" y="38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7" name="Freeform 450"/>
            <p:cNvSpPr>
              <a:spLocks/>
            </p:cNvSpPr>
            <p:nvPr/>
          </p:nvSpPr>
          <p:spPr bwMode="auto">
            <a:xfrm>
              <a:off x="4190519" y="2708890"/>
              <a:ext cx="7689" cy="24603"/>
            </a:xfrm>
            <a:custGeom>
              <a:avLst/>
              <a:gdLst>
                <a:gd name="T0" fmla="*/ 0 w 5"/>
                <a:gd name="T1" fmla="*/ 16 h 16"/>
                <a:gd name="T2" fmla="*/ 5 w 5"/>
                <a:gd name="T3" fmla="*/ 16 h 16"/>
                <a:gd name="T4" fmla="*/ 5 w 5"/>
                <a:gd name="T5" fmla="*/ 16 h 16"/>
                <a:gd name="T6" fmla="*/ 5 w 5"/>
                <a:gd name="T7" fmla="*/ 11 h 16"/>
                <a:gd name="T8" fmla="*/ 5 w 5"/>
                <a:gd name="T9" fmla="*/ 11 h 16"/>
                <a:gd name="T10" fmla="*/ 5 w 5"/>
                <a:gd name="T11" fmla="*/ 5 h 16"/>
                <a:gd name="T12" fmla="*/ 5 w 5"/>
                <a:gd name="T13" fmla="*/ 5 h 16"/>
                <a:gd name="T14" fmla="*/ 5 w 5"/>
                <a:gd name="T15" fmla="*/ 5 h 16"/>
                <a:gd name="T16" fmla="*/ 0 w 5"/>
                <a:gd name="T17" fmla="*/ 0 h 16"/>
                <a:gd name="T18" fmla="*/ 0 w 5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6"/>
                <a:gd name="T32" fmla="*/ 5 w 5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6">
                  <a:moveTo>
                    <a:pt x="0" y="16"/>
                  </a:moveTo>
                  <a:lnTo>
                    <a:pt x="5" y="16"/>
                  </a:lnTo>
                  <a:lnTo>
                    <a:pt x="5" y="11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8" name="Rectangle 451"/>
            <p:cNvSpPr>
              <a:spLocks noChangeArrowheads="1"/>
            </p:cNvSpPr>
            <p:nvPr/>
          </p:nvSpPr>
          <p:spPr bwMode="auto">
            <a:xfrm>
              <a:off x="3950622" y="2708890"/>
              <a:ext cx="239898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09" name="Freeform 452"/>
            <p:cNvSpPr>
              <a:spLocks/>
            </p:cNvSpPr>
            <p:nvPr/>
          </p:nvSpPr>
          <p:spPr bwMode="auto">
            <a:xfrm>
              <a:off x="3850664" y="2667372"/>
              <a:ext cx="107646" cy="115327"/>
            </a:xfrm>
            <a:custGeom>
              <a:avLst/>
              <a:gdLst>
                <a:gd name="T0" fmla="*/ 70 w 70"/>
                <a:gd name="T1" fmla="*/ 75 h 75"/>
                <a:gd name="T2" fmla="*/ 0 w 70"/>
                <a:gd name="T3" fmla="*/ 38 h 75"/>
                <a:gd name="T4" fmla="*/ 70 w 70"/>
                <a:gd name="T5" fmla="*/ 0 h 75"/>
                <a:gd name="T6" fmla="*/ 7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70" y="75"/>
                  </a:moveTo>
                  <a:lnTo>
                    <a:pt x="0" y="38"/>
                  </a:lnTo>
                  <a:lnTo>
                    <a:pt x="70" y="0"/>
                  </a:lnTo>
                  <a:lnTo>
                    <a:pt x="7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0" name="Freeform 453"/>
            <p:cNvSpPr>
              <a:spLocks/>
            </p:cNvSpPr>
            <p:nvPr/>
          </p:nvSpPr>
          <p:spPr bwMode="auto">
            <a:xfrm>
              <a:off x="3933706" y="2708890"/>
              <a:ext cx="16916" cy="24603"/>
            </a:xfrm>
            <a:custGeom>
              <a:avLst/>
              <a:gdLst>
                <a:gd name="T0" fmla="*/ 11 w 11"/>
                <a:gd name="T1" fmla="*/ 0 h 16"/>
                <a:gd name="T2" fmla="*/ 5 w 11"/>
                <a:gd name="T3" fmla="*/ 5 h 16"/>
                <a:gd name="T4" fmla="*/ 5 w 11"/>
                <a:gd name="T5" fmla="*/ 5 h 16"/>
                <a:gd name="T6" fmla="*/ 5 w 11"/>
                <a:gd name="T7" fmla="*/ 5 h 16"/>
                <a:gd name="T8" fmla="*/ 0 w 11"/>
                <a:gd name="T9" fmla="*/ 11 h 16"/>
                <a:gd name="T10" fmla="*/ 5 w 11"/>
                <a:gd name="T11" fmla="*/ 11 h 16"/>
                <a:gd name="T12" fmla="*/ 5 w 11"/>
                <a:gd name="T13" fmla="*/ 16 h 16"/>
                <a:gd name="T14" fmla="*/ 5 w 11"/>
                <a:gd name="T15" fmla="*/ 16 h 16"/>
                <a:gd name="T16" fmla="*/ 11 w 11"/>
                <a:gd name="T17" fmla="*/ 16 h 16"/>
                <a:gd name="T18" fmla="*/ 11 w 1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6"/>
                <a:gd name="T32" fmla="*/ 11 w 1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6">
                  <a:moveTo>
                    <a:pt x="11" y="0"/>
                  </a:moveTo>
                  <a:lnTo>
                    <a:pt x="5" y="5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16"/>
                  </a:lnTo>
                  <a:lnTo>
                    <a:pt x="11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" name="Freeform 454"/>
            <p:cNvSpPr>
              <a:spLocks/>
            </p:cNvSpPr>
            <p:nvPr/>
          </p:nvSpPr>
          <p:spPr bwMode="auto">
            <a:xfrm>
              <a:off x="4182830" y="3014891"/>
              <a:ext cx="107646" cy="107639"/>
            </a:xfrm>
            <a:custGeom>
              <a:avLst/>
              <a:gdLst>
                <a:gd name="T0" fmla="*/ 0 w 70"/>
                <a:gd name="T1" fmla="*/ 70 h 70"/>
                <a:gd name="T2" fmla="*/ 70 w 70"/>
                <a:gd name="T3" fmla="*/ 32 h 70"/>
                <a:gd name="T4" fmla="*/ 0 w 70"/>
                <a:gd name="T5" fmla="*/ 0 h 70"/>
                <a:gd name="T6" fmla="*/ 0 w 70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0"/>
                <a:gd name="T14" fmla="*/ 70 w 7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0">
                  <a:moveTo>
                    <a:pt x="0" y="70"/>
                  </a:moveTo>
                  <a:lnTo>
                    <a:pt x="70" y="32"/>
                  </a:lnTo>
                  <a:lnTo>
                    <a:pt x="0" y="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" name="Freeform 455"/>
            <p:cNvSpPr>
              <a:spLocks/>
            </p:cNvSpPr>
            <p:nvPr/>
          </p:nvSpPr>
          <p:spPr bwMode="auto">
            <a:xfrm>
              <a:off x="4190519" y="3056409"/>
              <a:ext cx="7689" cy="24603"/>
            </a:xfrm>
            <a:custGeom>
              <a:avLst/>
              <a:gdLst>
                <a:gd name="T0" fmla="*/ 0 w 5"/>
                <a:gd name="T1" fmla="*/ 16 h 16"/>
                <a:gd name="T2" fmla="*/ 5 w 5"/>
                <a:gd name="T3" fmla="*/ 16 h 16"/>
                <a:gd name="T4" fmla="*/ 5 w 5"/>
                <a:gd name="T5" fmla="*/ 10 h 16"/>
                <a:gd name="T6" fmla="*/ 5 w 5"/>
                <a:gd name="T7" fmla="*/ 10 h 16"/>
                <a:gd name="T8" fmla="*/ 5 w 5"/>
                <a:gd name="T9" fmla="*/ 5 h 16"/>
                <a:gd name="T10" fmla="*/ 5 w 5"/>
                <a:gd name="T11" fmla="*/ 5 h 16"/>
                <a:gd name="T12" fmla="*/ 5 w 5"/>
                <a:gd name="T13" fmla="*/ 5 h 16"/>
                <a:gd name="T14" fmla="*/ 5 w 5"/>
                <a:gd name="T15" fmla="*/ 0 h 16"/>
                <a:gd name="T16" fmla="*/ 0 w 5"/>
                <a:gd name="T17" fmla="*/ 0 h 16"/>
                <a:gd name="T18" fmla="*/ 0 w 5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6"/>
                <a:gd name="T32" fmla="*/ 5 w 5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6">
                  <a:moveTo>
                    <a:pt x="0" y="16"/>
                  </a:moveTo>
                  <a:lnTo>
                    <a:pt x="5" y="16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3" name="Rectangle 456"/>
            <p:cNvSpPr>
              <a:spLocks noChangeArrowheads="1"/>
            </p:cNvSpPr>
            <p:nvPr/>
          </p:nvSpPr>
          <p:spPr bwMode="auto">
            <a:xfrm>
              <a:off x="3950622" y="3056409"/>
              <a:ext cx="239898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14" name="Freeform 457"/>
            <p:cNvSpPr>
              <a:spLocks/>
            </p:cNvSpPr>
            <p:nvPr/>
          </p:nvSpPr>
          <p:spPr bwMode="auto">
            <a:xfrm>
              <a:off x="3850664" y="3014891"/>
              <a:ext cx="107646" cy="107639"/>
            </a:xfrm>
            <a:custGeom>
              <a:avLst/>
              <a:gdLst>
                <a:gd name="T0" fmla="*/ 70 w 70"/>
                <a:gd name="T1" fmla="*/ 70 h 70"/>
                <a:gd name="T2" fmla="*/ 0 w 70"/>
                <a:gd name="T3" fmla="*/ 32 h 70"/>
                <a:gd name="T4" fmla="*/ 70 w 70"/>
                <a:gd name="T5" fmla="*/ 0 h 70"/>
                <a:gd name="T6" fmla="*/ 70 w 70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0"/>
                <a:gd name="T14" fmla="*/ 70 w 7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0">
                  <a:moveTo>
                    <a:pt x="70" y="70"/>
                  </a:moveTo>
                  <a:lnTo>
                    <a:pt x="0" y="32"/>
                  </a:lnTo>
                  <a:lnTo>
                    <a:pt x="70" y="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5" name="Freeform 458"/>
            <p:cNvSpPr>
              <a:spLocks/>
            </p:cNvSpPr>
            <p:nvPr/>
          </p:nvSpPr>
          <p:spPr bwMode="auto">
            <a:xfrm>
              <a:off x="3933706" y="3056409"/>
              <a:ext cx="16916" cy="24603"/>
            </a:xfrm>
            <a:custGeom>
              <a:avLst/>
              <a:gdLst>
                <a:gd name="T0" fmla="*/ 11 w 11"/>
                <a:gd name="T1" fmla="*/ 0 h 16"/>
                <a:gd name="T2" fmla="*/ 5 w 11"/>
                <a:gd name="T3" fmla="*/ 0 h 16"/>
                <a:gd name="T4" fmla="*/ 5 w 11"/>
                <a:gd name="T5" fmla="*/ 5 h 16"/>
                <a:gd name="T6" fmla="*/ 5 w 11"/>
                <a:gd name="T7" fmla="*/ 5 h 16"/>
                <a:gd name="T8" fmla="*/ 0 w 11"/>
                <a:gd name="T9" fmla="*/ 5 h 16"/>
                <a:gd name="T10" fmla="*/ 5 w 11"/>
                <a:gd name="T11" fmla="*/ 10 h 16"/>
                <a:gd name="T12" fmla="*/ 5 w 11"/>
                <a:gd name="T13" fmla="*/ 10 h 16"/>
                <a:gd name="T14" fmla="*/ 5 w 11"/>
                <a:gd name="T15" fmla="*/ 16 h 16"/>
                <a:gd name="T16" fmla="*/ 11 w 11"/>
                <a:gd name="T17" fmla="*/ 16 h 16"/>
                <a:gd name="T18" fmla="*/ 11 w 1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6"/>
                <a:gd name="T32" fmla="*/ 11 w 1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6">
                  <a:moveTo>
                    <a:pt x="11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5" y="10"/>
                  </a:lnTo>
                  <a:lnTo>
                    <a:pt x="5" y="16"/>
                  </a:lnTo>
                  <a:lnTo>
                    <a:pt x="11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6" name="Rectangle 459"/>
            <p:cNvSpPr>
              <a:spLocks noChangeArrowheads="1"/>
            </p:cNvSpPr>
            <p:nvPr/>
          </p:nvSpPr>
          <p:spPr bwMode="auto">
            <a:xfrm>
              <a:off x="4298166" y="2270647"/>
              <a:ext cx="653567" cy="230654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17" name="Freeform 460"/>
            <p:cNvSpPr>
              <a:spLocks/>
            </p:cNvSpPr>
            <p:nvPr/>
          </p:nvSpPr>
          <p:spPr bwMode="auto">
            <a:xfrm>
              <a:off x="4182830" y="2327541"/>
              <a:ext cx="107646" cy="116865"/>
            </a:xfrm>
            <a:custGeom>
              <a:avLst/>
              <a:gdLst>
                <a:gd name="T0" fmla="*/ 0 w 70"/>
                <a:gd name="T1" fmla="*/ 76 h 76"/>
                <a:gd name="T2" fmla="*/ 70 w 70"/>
                <a:gd name="T3" fmla="*/ 38 h 76"/>
                <a:gd name="T4" fmla="*/ 0 w 70"/>
                <a:gd name="T5" fmla="*/ 0 h 76"/>
                <a:gd name="T6" fmla="*/ 0 w 70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6"/>
                <a:gd name="T14" fmla="*/ 70 w 70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6">
                  <a:moveTo>
                    <a:pt x="0" y="76"/>
                  </a:moveTo>
                  <a:lnTo>
                    <a:pt x="70" y="38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8" name="Freeform 461"/>
            <p:cNvSpPr>
              <a:spLocks/>
            </p:cNvSpPr>
            <p:nvPr/>
          </p:nvSpPr>
          <p:spPr bwMode="auto">
            <a:xfrm>
              <a:off x="4190519" y="2378285"/>
              <a:ext cx="7689" cy="24603"/>
            </a:xfrm>
            <a:custGeom>
              <a:avLst/>
              <a:gdLst>
                <a:gd name="T0" fmla="*/ 0 w 5"/>
                <a:gd name="T1" fmla="*/ 16 h 16"/>
                <a:gd name="T2" fmla="*/ 5 w 5"/>
                <a:gd name="T3" fmla="*/ 10 h 16"/>
                <a:gd name="T4" fmla="*/ 5 w 5"/>
                <a:gd name="T5" fmla="*/ 10 h 16"/>
                <a:gd name="T6" fmla="*/ 5 w 5"/>
                <a:gd name="T7" fmla="*/ 10 h 16"/>
                <a:gd name="T8" fmla="*/ 5 w 5"/>
                <a:gd name="T9" fmla="*/ 5 h 16"/>
                <a:gd name="T10" fmla="*/ 5 w 5"/>
                <a:gd name="T11" fmla="*/ 5 h 16"/>
                <a:gd name="T12" fmla="*/ 5 w 5"/>
                <a:gd name="T13" fmla="*/ 0 h 16"/>
                <a:gd name="T14" fmla="*/ 5 w 5"/>
                <a:gd name="T15" fmla="*/ 0 h 16"/>
                <a:gd name="T16" fmla="*/ 0 w 5"/>
                <a:gd name="T17" fmla="*/ 0 h 16"/>
                <a:gd name="T18" fmla="*/ 0 w 5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6"/>
                <a:gd name="T32" fmla="*/ 5 w 5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6">
                  <a:moveTo>
                    <a:pt x="0" y="16"/>
                  </a:moveTo>
                  <a:lnTo>
                    <a:pt x="5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9" name="Rectangle 462"/>
            <p:cNvSpPr>
              <a:spLocks noChangeArrowheads="1"/>
            </p:cNvSpPr>
            <p:nvPr/>
          </p:nvSpPr>
          <p:spPr bwMode="auto">
            <a:xfrm>
              <a:off x="3950622" y="2378285"/>
              <a:ext cx="239898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0" name="Freeform 463"/>
            <p:cNvSpPr>
              <a:spLocks/>
            </p:cNvSpPr>
            <p:nvPr/>
          </p:nvSpPr>
          <p:spPr bwMode="auto">
            <a:xfrm>
              <a:off x="3850664" y="2327541"/>
              <a:ext cx="107646" cy="116865"/>
            </a:xfrm>
            <a:custGeom>
              <a:avLst/>
              <a:gdLst>
                <a:gd name="T0" fmla="*/ 70 w 70"/>
                <a:gd name="T1" fmla="*/ 76 h 76"/>
                <a:gd name="T2" fmla="*/ 0 w 70"/>
                <a:gd name="T3" fmla="*/ 38 h 76"/>
                <a:gd name="T4" fmla="*/ 70 w 70"/>
                <a:gd name="T5" fmla="*/ 0 h 76"/>
                <a:gd name="T6" fmla="*/ 70 w 70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6"/>
                <a:gd name="T14" fmla="*/ 70 w 70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6">
                  <a:moveTo>
                    <a:pt x="70" y="76"/>
                  </a:moveTo>
                  <a:lnTo>
                    <a:pt x="0" y="38"/>
                  </a:lnTo>
                  <a:lnTo>
                    <a:pt x="70" y="0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" name="Freeform 464"/>
            <p:cNvSpPr>
              <a:spLocks/>
            </p:cNvSpPr>
            <p:nvPr/>
          </p:nvSpPr>
          <p:spPr bwMode="auto">
            <a:xfrm>
              <a:off x="3933706" y="2378285"/>
              <a:ext cx="16916" cy="24603"/>
            </a:xfrm>
            <a:custGeom>
              <a:avLst/>
              <a:gdLst>
                <a:gd name="T0" fmla="*/ 11 w 11"/>
                <a:gd name="T1" fmla="*/ 0 h 16"/>
                <a:gd name="T2" fmla="*/ 5 w 11"/>
                <a:gd name="T3" fmla="*/ 0 h 16"/>
                <a:gd name="T4" fmla="*/ 5 w 11"/>
                <a:gd name="T5" fmla="*/ 0 h 16"/>
                <a:gd name="T6" fmla="*/ 5 w 11"/>
                <a:gd name="T7" fmla="*/ 5 h 16"/>
                <a:gd name="T8" fmla="*/ 0 w 11"/>
                <a:gd name="T9" fmla="*/ 5 h 16"/>
                <a:gd name="T10" fmla="*/ 5 w 11"/>
                <a:gd name="T11" fmla="*/ 10 h 16"/>
                <a:gd name="T12" fmla="*/ 5 w 11"/>
                <a:gd name="T13" fmla="*/ 10 h 16"/>
                <a:gd name="T14" fmla="*/ 5 w 11"/>
                <a:gd name="T15" fmla="*/ 10 h 16"/>
                <a:gd name="T16" fmla="*/ 11 w 11"/>
                <a:gd name="T17" fmla="*/ 16 h 16"/>
                <a:gd name="T18" fmla="*/ 11 w 1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6"/>
                <a:gd name="T32" fmla="*/ 11 w 1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6">
                  <a:moveTo>
                    <a:pt x="11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5" y="10"/>
                  </a:lnTo>
                  <a:lnTo>
                    <a:pt x="11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" name="Rectangle 495"/>
            <p:cNvSpPr>
              <a:spLocks noChangeArrowheads="1"/>
            </p:cNvSpPr>
            <p:nvPr/>
          </p:nvSpPr>
          <p:spPr bwMode="auto">
            <a:xfrm>
              <a:off x="2959088" y="4709430"/>
              <a:ext cx="256814" cy="84265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3" name="Rectangle 500"/>
            <p:cNvSpPr>
              <a:spLocks noChangeArrowheads="1"/>
            </p:cNvSpPr>
            <p:nvPr/>
          </p:nvSpPr>
          <p:spPr bwMode="auto">
            <a:xfrm rot="16200000">
              <a:off x="3045208" y="4943153"/>
              <a:ext cx="99950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4" name="Rectangle 508"/>
            <p:cNvSpPr>
              <a:spLocks noChangeArrowheads="1"/>
            </p:cNvSpPr>
            <p:nvPr/>
          </p:nvSpPr>
          <p:spPr bwMode="auto">
            <a:xfrm rot="16200000">
              <a:off x="1858755" y="5016093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25" name="Rectangle 511"/>
            <p:cNvSpPr>
              <a:spLocks noChangeArrowheads="1"/>
            </p:cNvSpPr>
            <p:nvPr/>
          </p:nvSpPr>
          <p:spPr bwMode="auto">
            <a:xfrm rot="16200000">
              <a:off x="1808813" y="4926239"/>
              <a:ext cx="99950" cy="173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6" name="Rectangle 528"/>
            <p:cNvSpPr>
              <a:spLocks noChangeArrowheads="1"/>
            </p:cNvSpPr>
            <p:nvPr/>
          </p:nvSpPr>
          <p:spPr bwMode="auto">
            <a:xfrm rot="16200000">
              <a:off x="2726846" y="4876163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27" name="Rectangle 535"/>
            <p:cNvSpPr>
              <a:spLocks noChangeArrowheads="1"/>
            </p:cNvSpPr>
            <p:nvPr/>
          </p:nvSpPr>
          <p:spPr bwMode="auto">
            <a:xfrm rot="16200000">
              <a:off x="2834493" y="5079138"/>
              <a:ext cx="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28" name="Freeform 555"/>
            <p:cNvSpPr>
              <a:spLocks/>
            </p:cNvSpPr>
            <p:nvPr/>
          </p:nvSpPr>
          <p:spPr bwMode="auto">
            <a:xfrm>
              <a:off x="2951399" y="3906754"/>
              <a:ext cx="115335" cy="107639"/>
            </a:xfrm>
            <a:custGeom>
              <a:avLst/>
              <a:gdLst>
                <a:gd name="T0" fmla="*/ 75 w 75"/>
                <a:gd name="T1" fmla="*/ 70 h 70"/>
                <a:gd name="T2" fmla="*/ 37 w 75"/>
                <a:gd name="T3" fmla="*/ 0 h 70"/>
                <a:gd name="T4" fmla="*/ 0 w 75"/>
                <a:gd name="T5" fmla="*/ 70 h 70"/>
                <a:gd name="T6" fmla="*/ 75 w 75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70"/>
                  </a:moveTo>
                  <a:lnTo>
                    <a:pt x="37" y="0"/>
                  </a:lnTo>
                  <a:lnTo>
                    <a:pt x="0" y="7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9" name="Freeform 556"/>
            <p:cNvSpPr>
              <a:spLocks/>
            </p:cNvSpPr>
            <p:nvPr/>
          </p:nvSpPr>
          <p:spPr bwMode="auto">
            <a:xfrm>
              <a:off x="3000608" y="3989789"/>
              <a:ext cx="24605" cy="16915"/>
            </a:xfrm>
            <a:custGeom>
              <a:avLst/>
              <a:gdLst>
                <a:gd name="T0" fmla="*/ 16 w 16"/>
                <a:gd name="T1" fmla="*/ 11 h 11"/>
                <a:gd name="T2" fmla="*/ 11 w 16"/>
                <a:gd name="T3" fmla="*/ 6 h 11"/>
                <a:gd name="T4" fmla="*/ 11 w 16"/>
                <a:gd name="T5" fmla="*/ 6 h 11"/>
                <a:gd name="T6" fmla="*/ 11 w 16"/>
                <a:gd name="T7" fmla="*/ 0 h 11"/>
                <a:gd name="T8" fmla="*/ 5 w 16"/>
                <a:gd name="T9" fmla="*/ 0 h 11"/>
                <a:gd name="T10" fmla="*/ 5 w 16"/>
                <a:gd name="T11" fmla="*/ 0 h 11"/>
                <a:gd name="T12" fmla="*/ 0 w 16"/>
                <a:gd name="T13" fmla="*/ 6 h 11"/>
                <a:gd name="T14" fmla="*/ 0 w 16"/>
                <a:gd name="T15" fmla="*/ 6 h 11"/>
                <a:gd name="T16" fmla="*/ 0 w 16"/>
                <a:gd name="T17" fmla="*/ 11 h 11"/>
                <a:gd name="T18" fmla="*/ 16 w 16"/>
                <a:gd name="T19" fmla="*/ 11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11"/>
                <a:gd name="T32" fmla="*/ 16 w 16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11">
                  <a:moveTo>
                    <a:pt x="16" y="11"/>
                  </a:moveTo>
                  <a:lnTo>
                    <a:pt x="11" y="6"/>
                  </a:lnTo>
                  <a:lnTo>
                    <a:pt x="11" y="0"/>
                  </a:lnTo>
                  <a:lnTo>
                    <a:pt x="5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6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0" name="Rectangle 557"/>
            <p:cNvSpPr>
              <a:spLocks noChangeArrowheads="1"/>
            </p:cNvSpPr>
            <p:nvPr/>
          </p:nvSpPr>
          <p:spPr bwMode="auto">
            <a:xfrm>
              <a:off x="3000608" y="4006704"/>
              <a:ext cx="24605" cy="5950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31" name="Freeform 558"/>
            <p:cNvSpPr>
              <a:spLocks/>
            </p:cNvSpPr>
            <p:nvPr/>
          </p:nvSpPr>
          <p:spPr bwMode="auto">
            <a:xfrm>
              <a:off x="2951399" y="4584877"/>
              <a:ext cx="115335" cy="107639"/>
            </a:xfrm>
            <a:custGeom>
              <a:avLst/>
              <a:gdLst>
                <a:gd name="T0" fmla="*/ 75 w 75"/>
                <a:gd name="T1" fmla="*/ 0 h 70"/>
                <a:gd name="T2" fmla="*/ 37 w 75"/>
                <a:gd name="T3" fmla="*/ 70 h 70"/>
                <a:gd name="T4" fmla="*/ 0 w 75"/>
                <a:gd name="T5" fmla="*/ 0 h 70"/>
                <a:gd name="T6" fmla="*/ 75 w 75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0"/>
                  </a:moveTo>
                  <a:lnTo>
                    <a:pt x="37" y="70"/>
                  </a:lnTo>
                  <a:lnTo>
                    <a:pt x="0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" name="Freeform 559"/>
            <p:cNvSpPr>
              <a:spLocks/>
            </p:cNvSpPr>
            <p:nvPr/>
          </p:nvSpPr>
          <p:spPr bwMode="auto">
            <a:xfrm>
              <a:off x="3000608" y="4601791"/>
              <a:ext cx="24605" cy="7688"/>
            </a:xfrm>
            <a:custGeom>
              <a:avLst/>
              <a:gdLst>
                <a:gd name="T0" fmla="*/ 0 w 16"/>
                <a:gd name="T1" fmla="*/ 0 h 5"/>
                <a:gd name="T2" fmla="*/ 0 w 16"/>
                <a:gd name="T3" fmla="*/ 0 h 5"/>
                <a:gd name="T4" fmla="*/ 0 w 16"/>
                <a:gd name="T5" fmla="*/ 5 h 5"/>
                <a:gd name="T6" fmla="*/ 5 w 16"/>
                <a:gd name="T7" fmla="*/ 5 h 5"/>
                <a:gd name="T8" fmla="*/ 5 w 16"/>
                <a:gd name="T9" fmla="*/ 5 h 5"/>
                <a:gd name="T10" fmla="*/ 11 w 16"/>
                <a:gd name="T11" fmla="*/ 5 h 5"/>
                <a:gd name="T12" fmla="*/ 11 w 16"/>
                <a:gd name="T13" fmla="*/ 5 h 5"/>
                <a:gd name="T14" fmla="*/ 11 w 16"/>
                <a:gd name="T15" fmla="*/ 0 h 5"/>
                <a:gd name="T16" fmla="*/ 16 w 16"/>
                <a:gd name="T17" fmla="*/ 0 h 5"/>
                <a:gd name="T18" fmla="*/ 0 w 16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5"/>
                <a:gd name="T32" fmla="*/ 16 w 16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5" y="5"/>
                  </a:lnTo>
                  <a:lnTo>
                    <a:pt x="11" y="5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" name="Freeform 560"/>
            <p:cNvSpPr>
              <a:spLocks/>
            </p:cNvSpPr>
            <p:nvPr/>
          </p:nvSpPr>
          <p:spPr bwMode="auto">
            <a:xfrm>
              <a:off x="2643838" y="3906754"/>
              <a:ext cx="107646" cy="107639"/>
            </a:xfrm>
            <a:custGeom>
              <a:avLst/>
              <a:gdLst>
                <a:gd name="T0" fmla="*/ 70 w 70"/>
                <a:gd name="T1" fmla="*/ 70 h 70"/>
                <a:gd name="T2" fmla="*/ 33 w 70"/>
                <a:gd name="T3" fmla="*/ 0 h 70"/>
                <a:gd name="T4" fmla="*/ 0 w 70"/>
                <a:gd name="T5" fmla="*/ 70 h 70"/>
                <a:gd name="T6" fmla="*/ 70 w 70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0"/>
                <a:gd name="T14" fmla="*/ 70 w 7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0">
                  <a:moveTo>
                    <a:pt x="70" y="70"/>
                  </a:moveTo>
                  <a:lnTo>
                    <a:pt x="33" y="0"/>
                  </a:lnTo>
                  <a:lnTo>
                    <a:pt x="0" y="7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4" name="Freeform 561"/>
            <p:cNvSpPr>
              <a:spLocks/>
            </p:cNvSpPr>
            <p:nvPr/>
          </p:nvSpPr>
          <p:spPr bwMode="auto">
            <a:xfrm>
              <a:off x="2685358" y="3989789"/>
              <a:ext cx="24605" cy="16915"/>
            </a:xfrm>
            <a:custGeom>
              <a:avLst/>
              <a:gdLst>
                <a:gd name="T0" fmla="*/ 16 w 16"/>
                <a:gd name="T1" fmla="*/ 11 h 11"/>
                <a:gd name="T2" fmla="*/ 16 w 16"/>
                <a:gd name="T3" fmla="*/ 6 h 11"/>
                <a:gd name="T4" fmla="*/ 11 w 16"/>
                <a:gd name="T5" fmla="*/ 6 h 11"/>
                <a:gd name="T6" fmla="*/ 11 w 16"/>
                <a:gd name="T7" fmla="*/ 0 h 11"/>
                <a:gd name="T8" fmla="*/ 6 w 16"/>
                <a:gd name="T9" fmla="*/ 0 h 11"/>
                <a:gd name="T10" fmla="*/ 6 w 16"/>
                <a:gd name="T11" fmla="*/ 0 h 11"/>
                <a:gd name="T12" fmla="*/ 6 w 16"/>
                <a:gd name="T13" fmla="*/ 6 h 11"/>
                <a:gd name="T14" fmla="*/ 0 w 16"/>
                <a:gd name="T15" fmla="*/ 6 h 11"/>
                <a:gd name="T16" fmla="*/ 0 w 16"/>
                <a:gd name="T17" fmla="*/ 11 h 11"/>
                <a:gd name="T18" fmla="*/ 16 w 16"/>
                <a:gd name="T19" fmla="*/ 11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11"/>
                <a:gd name="T32" fmla="*/ 16 w 16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11">
                  <a:moveTo>
                    <a:pt x="16" y="11"/>
                  </a:moveTo>
                  <a:lnTo>
                    <a:pt x="16" y="6"/>
                  </a:lnTo>
                  <a:lnTo>
                    <a:pt x="11" y="6"/>
                  </a:lnTo>
                  <a:lnTo>
                    <a:pt x="11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6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5" name="Rectangle 562"/>
            <p:cNvSpPr>
              <a:spLocks noChangeArrowheads="1"/>
            </p:cNvSpPr>
            <p:nvPr/>
          </p:nvSpPr>
          <p:spPr bwMode="auto">
            <a:xfrm>
              <a:off x="2685358" y="4006704"/>
              <a:ext cx="24605" cy="5950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36" name="Freeform 563"/>
            <p:cNvSpPr>
              <a:spLocks/>
            </p:cNvSpPr>
            <p:nvPr/>
          </p:nvSpPr>
          <p:spPr bwMode="auto">
            <a:xfrm>
              <a:off x="2643838" y="4584877"/>
              <a:ext cx="107646" cy="107639"/>
            </a:xfrm>
            <a:custGeom>
              <a:avLst/>
              <a:gdLst>
                <a:gd name="T0" fmla="*/ 70 w 70"/>
                <a:gd name="T1" fmla="*/ 0 h 70"/>
                <a:gd name="T2" fmla="*/ 33 w 70"/>
                <a:gd name="T3" fmla="*/ 70 h 70"/>
                <a:gd name="T4" fmla="*/ 0 w 70"/>
                <a:gd name="T5" fmla="*/ 0 h 70"/>
                <a:gd name="T6" fmla="*/ 70 w 70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0"/>
                <a:gd name="T14" fmla="*/ 70 w 7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0">
                  <a:moveTo>
                    <a:pt x="70" y="0"/>
                  </a:moveTo>
                  <a:lnTo>
                    <a:pt x="33" y="70"/>
                  </a:lnTo>
                  <a:lnTo>
                    <a:pt x="0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7" name="Freeform 564"/>
            <p:cNvSpPr>
              <a:spLocks/>
            </p:cNvSpPr>
            <p:nvPr/>
          </p:nvSpPr>
          <p:spPr bwMode="auto">
            <a:xfrm>
              <a:off x="2685358" y="4601791"/>
              <a:ext cx="24605" cy="7688"/>
            </a:xfrm>
            <a:custGeom>
              <a:avLst/>
              <a:gdLst>
                <a:gd name="T0" fmla="*/ 0 w 16"/>
                <a:gd name="T1" fmla="*/ 0 h 5"/>
                <a:gd name="T2" fmla="*/ 0 w 16"/>
                <a:gd name="T3" fmla="*/ 0 h 5"/>
                <a:gd name="T4" fmla="*/ 6 w 16"/>
                <a:gd name="T5" fmla="*/ 5 h 5"/>
                <a:gd name="T6" fmla="*/ 6 w 16"/>
                <a:gd name="T7" fmla="*/ 5 h 5"/>
                <a:gd name="T8" fmla="*/ 6 w 16"/>
                <a:gd name="T9" fmla="*/ 5 h 5"/>
                <a:gd name="T10" fmla="*/ 11 w 16"/>
                <a:gd name="T11" fmla="*/ 5 h 5"/>
                <a:gd name="T12" fmla="*/ 11 w 16"/>
                <a:gd name="T13" fmla="*/ 5 h 5"/>
                <a:gd name="T14" fmla="*/ 16 w 16"/>
                <a:gd name="T15" fmla="*/ 0 h 5"/>
                <a:gd name="T16" fmla="*/ 16 w 16"/>
                <a:gd name="T17" fmla="*/ 0 h 5"/>
                <a:gd name="T18" fmla="*/ 0 w 16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5"/>
                <a:gd name="T32" fmla="*/ 16 w 16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5">
                  <a:moveTo>
                    <a:pt x="0" y="0"/>
                  </a:moveTo>
                  <a:lnTo>
                    <a:pt x="0" y="0"/>
                  </a:lnTo>
                  <a:lnTo>
                    <a:pt x="6" y="5"/>
                  </a:lnTo>
                  <a:lnTo>
                    <a:pt x="11" y="5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8" name="Line 565"/>
            <p:cNvSpPr>
              <a:spLocks noChangeShapeType="1"/>
            </p:cNvSpPr>
            <p:nvPr/>
          </p:nvSpPr>
          <p:spPr bwMode="auto">
            <a:xfrm>
              <a:off x="2454687" y="3906754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9" name="Freeform 566"/>
            <p:cNvSpPr>
              <a:spLocks/>
            </p:cNvSpPr>
            <p:nvPr/>
          </p:nvSpPr>
          <p:spPr bwMode="auto">
            <a:xfrm>
              <a:off x="2420856" y="3906754"/>
              <a:ext cx="66126" cy="66121"/>
            </a:xfrm>
            <a:custGeom>
              <a:avLst/>
              <a:gdLst>
                <a:gd name="T0" fmla="*/ 22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2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0" name="Freeform 567"/>
            <p:cNvSpPr>
              <a:spLocks/>
            </p:cNvSpPr>
            <p:nvPr/>
          </p:nvSpPr>
          <p:spPr bwMode="auto">
            <a:xfrm>
              <a:off x="2420856" y="4626394"/>
              <a:ext cx="66126" cy="66121"/>
            </a:xfrm>
            <a:custGeom>
              <a:avLst/>
              <a:gdLst>
                <a:gd name="T0" fmla="*/ 22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2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1" name="Line 568"/>
            <p:cNvSpPr>
              <a:spLocks noChangeShapeType="1"/>
            </p:cNvSpPr>
            <p:nvPr/>
          </p:nvSpPr>
          <p:spPr bwMode="auto">
            <a:xfrm>
              <a:off x="2147126" y="3906754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" name="Freeform 569"/>
            <p:cNvSpPr>
              <a:spLocks/>
            </p:cNvSpPr>
            <p:nvPr/>
          </p:nvSpPr>
          <p:spPr bwMode="auto">
            <a:xfrm>
              <a:off x="2114832" y="3906754"/>
              <a:ext cx="66126" cy="66121"/>
            </a:xfrm>
            <a:custGeom>
              <a:avLst/>
              <a:gdLst>
                <a:gd name="T0" fmla="*/ 21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1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3" name="Freeform 570"/>
            <p:cNvSpPr>
              <a:spLocks/>
            </p:cNvSpPr>
            <p:nvPr/>
          </p:nvSpPr>
          <p:spPr bwMode="auto">
            <a:xfrm>
              <a:off x="2114832" y="4626394"/>
              <a:ext cx="66126" cy="66121"/>
            </a:xfrm>
            <a:custGeom>
              <a:avLst/>
              <a:gdLst>
                <a:gd name="T0" fmla="*/ 21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1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4" name="Freeform 571"/>
            <p:cNvSpPr>
              <a:spLocks/>
            </p:cNvSpPr>
            <p:nvPr/>
          </p:nvSpPr>
          <p:spPr bwMode="auto">
            <a:xfrm>
              <a:off x="1774977" y="3906754"/>
              <a:ext cx="115335" cy="107639"/>
            </a:xfrm>
            <a:custGeom>
              <a:avLst/>
              <a:gdLst>
                <a:gd name="T0" fmla="*/ 75 w 75"/>
                <a:gd name="T1" fmla="*/ 70 h 70"/>
                <a:gd name="T2" fmla="*/ 38 w 75"/>
                <a:gd name="T3" fmla="*/ 0 h 70"/>
                <a:gd name="T4" fmla="*/ 0 w 75"/>
                <a:gd name="T5" fmla="*/ 70 h 70"/>
                <a:gd name="T6" fmla="*/ 75 w 75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70"/>
                  </a:moveTo>
                  <a:lnTo>
                    <a:pt x="38" y="0"/>
                  </a:lnTo>
                  <a:lnTo>
                    <a:pt x="0" y="7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5" name="Freeform 572"/>
            <p:cNvSpPr>
              <a:spLocks/>
            </p:cNvSpPr>
            <p:nvPr/>
          </p:nvSpPr>
          <p:spPr bwMode="auto">
            <a:xfrm>
              <a:off x="1824187" y="3989789"/>
              <a:ext cx="24605" cy="16915"/>
            </a:xfrm>
            <a:custGeom>
              <a:avLst/>
              <a:gdLst>
                <a:gd name="T0" fmla="*/ 16 w 16"/>
                <a:gd name="T1" fmla="*/ 11 h 11"/>
                <a:gd name="T2" fmla="*/ 11 w 16"/>
                <a:gd name="T3" fmla="*/ 6 h 11"/>
                <a:gd name="T4" fmla="*/ 11 w 16"/>
                <a:gd name="T5" fmla="*/ 6 h 11"/>
                <a:gd name="T6" fmla="*/ 11 w 16"/>
                <a:gd name="T7" fmla="*/ 0 h 11"/>
                <a:gd name="T8" fmla="*/ 6 w 16"/>
                <a:gd name="T9" fmla="*/ 0 h 11"/>
                <a:gd name="T10" fmla="*/ 6 w 16"/>
                <a:gd name="T11" fmla="*/ 0 h 11"/>
                <a:gd name="T12" fmla="*/ 0 w 16"/>
                <a:gd name="T13" fmla="*/ 6 h 11"/>
                <a:gd name="T14" fmla="*/ 0 w 16"/>
                <a:gd name="T15" fmla="*/ 6 h 11"/>
                <a:gd name="T16" fmla="*/ 0 w 16"/>
                <a:gd name="T17" fmla="*/ 11 h 11"/>
                <a:gd name="T18" fmla="*/ 16 w 16"/>
                <a:gd name="T19" fmla="*/ 11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11"/>
                <a:gd name="T32" fmla="*/ 16 w 16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11">
                  <a:moveTo>
                    <a:pt x="16" y="11"/>
                  </a:moveTo>
                  <a:lnTo>
                    <a:pt x="11" y="6"/>
                  </a:lnTo>
                  <a:lnTo>
                    <a:pt x="11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6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6" name="Rectangle 573"/>
            <p:cNvSpPr>
              <a:spLocks noChangeArrowheads="1"/>
            </p:cNvSpPr>
            <p:nvPr/>
          </p:nvSpPr>
          <p:spPr bwMode="auto">
            <a:xfrm>
              <a:off x="1824187" y="4006704"/>
              <a:ext cx="24605" cy="5950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47" name="Freeform 574"/>
            <p:cNvSpPr>
              <a:spLocks/>
            </p:cNvSpPr>
            <p:nvPr/>
          </p:nvSpPr>
          <p:spPr bwMode="auto">
            <a:xfrm>
              <a:off x="1774977" y="4584877"/>
              <a:ext cx="115335" cy="107639"/>
            </a:xfrm>
            <a:custGeom>
              <a:avLst/>
              <a:gdLst>
                <a:gd name="T0" fmla="*/ 75 w 75"/>
                <a:gd name="T1" fmla="*/ 0 h 70"/>
                <a:gd name="T2" fmla="*/ 38 w 75"/>
                <a:gd name="T3" fmla="*/ 70 h 70"/>
                <a:gd name="T4" fmla="*/ 0 w 75"/>
                <a:gd name="T5" fmla="*/ 0 h 70"/>
                <a:gd name="T6" fmla="*/ 75 w 75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0"/>
                  </a:moveTo>
                  <a:lnTo>
                    <a:pt x="38" y="70"/>
                  </a:lnTo>
                  <a:lnTo>
                    <a:pt x="0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8" name="Freeform 575"/>
            <p:cNvSpPr>
              <a:spLocks/>
            </p:cNvSpPr>
            <p:nvPr/>
          </p:nvSpPr>
          <p:spPr bwMode="auto">
            <a:xfrm>
              <a:off x="1824187" y="4601791"/>
              <a:ext cx="24605" cy="7688"/>
            </a:xfrm>
            <a:custGeom>
              <a:avLst/>
              <a:gdLst>
                <a:gd name="T0" fmla="*/ 0 w 16"/>
                <a:gd name="T1" fmla="*/ 0 h 5"/>
                <a:gd name="T2" fmla="*/ 0 w 16"/>
                <a:gd name="T3" fmla="*/ 0 h 5"/>
                <a:gd name="T4" fmla="*/ 0 w 16"/>
                <a:gd name="T5" fmla="*/ 5 h 5"/>
                <a:gd name="T6" fmla="*/ 6 w 16"/>
                <a:gd name="T7" fmla="*/ 5 h 5"/>
                <a:gd name="T8" fmla="*/ 6 w 16"/>
                <a:gd name="T9" fmla="*/ 5 h 5"/>
                <a:gd name="T10" fmla="*/ 11 w 16"/>
                <a:gd name="T11" fmla="*/ 5 h 5"/>
                <a:gd name="T12" fmla="*/ 11 w 16"/>
                <a:gd name="T13" fmla="*/ 5 h 5"/>
                <a:gd name="T14" fmla="*/ 11 w 16"/>
                <a:gd name="T15" fmla="*/ 0 h 5"/>
                <a:gd name="T16" fmla="*/ 16 w 16"/>
                <a:gd name="T17" fmla="*/ 0 h 5"/>
                <a:gd name="T18" fmla="*/ 0 w 16"/>
                <a:gd name="T19" fmla="*/ 0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5"/>
                <a:gd name="T32" fmla="*/ 16 w 16"/>
                <a:gd name="T33" fmla="*/ 5 h 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6" y="5"/>
                  </a:lnTo>
                  <a:lnTo>
                    <a:pt x="11" y="5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9" name="Line 576"/>
            <p:cNvSpPr>
              <a:spLocks noChangeShapeType="1"/>
            </p:cNvSpPr>
            <p:nvPr/>
          </p:nvSpPr>
          <p:spPr bwMode="auto">
            <a:xfrm>
              <a:off x="1525853" y="3906754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0" name="Freeform 577"/>
            <p:cNvSpPr>
              <a:spLocks/>
            </p:cNvSpPr>
            <p:nvPr/>
          </p:nvSpPr>
          <p:spPr bwMode="auto">
            <a:xfrm>
              <a:off x="1493559" y="3906754"/>
              <a:ext cx="66126" cy="66121"/>
            </a:xfrm>
            <a:custGeom>
              <a:avLst/>
              <a:gdLst>
                <a:gd name="T0" fmla="*/ 21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1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1" name="Freeform 578"/>
            <p:cNvSpPr>
              <a:spLocks/>
            </p:cNvSpPr>
            <p:nvPr/>
          </p:nvSpPr>
          <p:spPr bwMode="auto">
            <a:xfrm>
              <a:off x="1493559" y="4626394"/>
              <a:ext cx="66126" cy="66121"/>
            </a:xfrm>
            <a:custGeom>
              <a:avLst/>
              <a:gdLst>
                <a:gd name="T0" fmla="*/ 21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1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2" name="Line 632"/>
            <p:cNvSpPr>
              <a:spLocks noChangeShapeType="1"/>
            </p:cNvSpPr>
            <p:nvPr/>
          </p:nvSpPr>
          <p:spPr bwMode="auto">
            <a:xfrm>
              <a:off x="3166692" y="4403429"/>
              <a:ext cx="1538" cy="2890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3" name="Freeform 633"/>
            <p:cNvSpPr>
              <a:spLocks/>
            </p:cNvSpPr>
            <p:nvPr/>
          </p:nvSpPr>
          <p:spPr bwMode="auto">
            <a:xfrm>
              <a:off x="3132860" y="4626394"/>
              <a:ext cx="66126" cy="66121"/>
            </a:xfrm>
            <a:custGeom>
              <a:avLst/>
              <a:gdLst>
                <a:gd name="T0" fmla="*/ 22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2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4" name="Line 634"/>
            <p:cNvSpPr>
              <a:spLocks noChangeShapeType="1"/>
            </p:cNvSpPr>
            <p:nvPr/>
          </p:nvSpPr>
          <p:spPr bwMode="auto">
            <a:xfrm flipV="1">
              <a:off x="2851442" y="4278876"/>
              <a:ext cx="1538" cy="4136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5" name="Freeform 635"/>
            <p:cNvSpPr>
              <a:spLocks/>
            </p:cNvSpPr>
            <p:nvPr/>
          </p:nvSpPr>
          <p:spPr bwMode="auto">
            <a:xfrm>
              <a:off x="2817610" y="4626394"/>
              <a:ext cx="67663" cy="66121"/>
            </a:xfrm>
            <a:custGeom>
              <a:avLst/>
              <a:gdLst>
                <a:gd name="T0" fmla="*/ 22 w 44"/>
                <a:gd name="T1" fmla="*/ 43 h 43"/>
                <a:gd name="T2" fmla="*/ 0 w 44"/>
                <a:gd name="T3" fmla="*/ 0 h 43"/>
                <a:gd name="T4" fmla="*/ 44 w 44"/>
                <a:gd name="T5" fmla="*/ 0 h 43"/>
                <a:gd name="T6" fmla="*/ 22 w 44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3"/>
                <a:gd name="T14" fmla="*/ 44 w 44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3">
                  <a:moveTo>
                    <a:pt x="22" y="43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6" name="Line 636"/>
            <p:cNvSpPr>
              <a:spLocks noChangeShapeType="1"/>
            </p:cNvSpPr>
            <p:nvPr/>
          </p:nvSpPr>
          <p:spPr bwMode="auto">
            <a:xfrm>
              <a:off x="2850356" y="4279106"/>
              <a:ext cx="1034141" cy="13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7" name="Freeform 637"/>
            <p:cNvSpPr>
              <a:spLocks/>
            </p:cNvSpPr>
            <p:nvPr/>
          </p:nvSpPr>
          <p:spPr bwMode="auto">
            <a:xfrm>
              <a:off x="3825515" y="4246584"/>
              <a:ext cx="66126" cy="66121"/>
            </a:xfrm>
            <a:custGeom>
              <a:avLst/>
              <a:gdLst>
                <a:gd name="T0" fmla="*/ 43 w 43"/>
                <a:gd name="T1" fmla="*/ 21 h 43"/>
                <a:gd name="T2" fmla="*/ 0 w 43"/>
                <a:gd name="T3" fmla="*/ 0 h 43"/>
                <a:gd name="T4" fmla="*/ 0 w 43"/>
                <a:gd name="T5" fmla="*/ 43 h 43"/>
                <a:gd name="T6" fmla="*/ 43 w 43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43" y="21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8" name="Line 638"/>
            <p:cNvSpPr>
              <a:spLocks noChangeShapeType="1"/>
            </p:cNvSpPr>
            <p:nvPr/>
          </p:nvSpPr>
          <p:spPr bwMode="auto">
            <a:xfrm flipV="1">
              <a:off x="3164681" y="4397822"/>
              <a:ext cx="719816" cy="27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9" name="Freeform 639"/>
            <p:cNvSpPr>
              <a:spLocks/>
            </p:cNvSpPr>
            <p:nvPr/>
          </p:nvSpPr>
          <p:spPr bwMode="auto">
            <a:xfrm>
              <a:off x="3825515" y="4371137"/>
              <a:ext cx="66126" cy="66121"/>
            </a:xfrm>
            <a:custGeom>
              <a:avLst/>
              <a:gdLst>
                <a:gd name="T0" fmla="*/ 43 w 43"/>
                <a:gd name="T1" fmla="*/ 21 h 43"/>
                <a:gd name="T2" fmla="*/ 0 w 43"/>
                <a:gd name="T3" fmla="*/ 0 h 43"/>
                <a:gd name="T4" fmla="*/ 0 w 43"/>
                <a:gd name="T5" fmla="*/ 43 h 43"/>
                <a:gd name="T6" fmla="*/ 43 w 43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43" y="21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0" name="Line 648"/>
            <p:cNvSpPr>
              <a:spLocks noChangeShapeType="1"/>
            </p:cNvSpPr>
            <p:nvPr/>
          </p:nvSpPr>
          <p:spPr bwMode="auto">
            <a:xfrm>
              <a:off x="1202914" y="3906753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1" name="Freeform 649"/>
            <p:cNvSpPr>
              <a:spLocks/>
            </p:cNvSpPr>
            <p:nvPr/>
          </p:nvSpPr>
          <p:spPr bwMode="auto">
            <a:xfrm>
              <a:off x="1170620" y="3906753"/>
              <a:ext cx="73815" cy="66121"/>
            </a:xfrm>
            <a:custGeom>
              <a:avLst/>
              <a:gdLst>
                <a:gd name="T0" fmla="*/ 21 w 48"/>
                <a:gd name="T1" fmla="*/ 0 h 43"/>
                <a:gd name="T2" fmla="*/ 48 w 48"/>
                <a:gd name="T3" fmla="*/ 43 h 43"/>
                <a:gd name="T4" fmla="*/ 0 w 48"/>
                <a:gd name="T5" fmla="*/ 43 h 43"/>
                <a:gd name="T6" fmla="*/ 21 w 48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0"/>
                  </a:moveTo>
                  <a:lnTo>
                    <a:pt x="48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" name="Freeform 650"/>
            <p:cNvSpPr>
              <a:spLocks/>
            </p:cNvSpPr>
            <p:nvPr/>
          </p:nvSpPr>
          <p:spPr bwMode="auto">
            <a:xfrm>
              <a:off x="1170620" y="4626394"/>
              <a:ext cx="73815" cy="66121"/>
            </a:xfrm>
            <a:custGeom>
              <a:avLst/>
              <a:gdLst>
                <a:gd name="T0" fmla="*/ 21 w 48"/>
                <a:gd name="T1" fmla="*/ 43 h 43"/>
                <a:gd name="T2" fmla="*/ 48 w 48"/>
                <a:gd name="T3" fmla="*/ 0 h 43"/>
                <a:gd name="T4" fmla="*/ 0 w 48"/>
                <a:gd name="T5" fmla="*/ 0 h 43"/>
                <a:gd name="T6" fmla="*/ 21 w 48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43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3" name="Line 651"/>
            <p:cNvSpPr>
              <a:spLocks noChangeShapeType="1"/>
            </p:cNvSpPr>
            <p:nvPr/>
          </p:nvSpPr>
          <p:spPr bwMode="auto">
            <a:xfrm>
              <a:off x="3074423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4" name="Freeform 652"/>
            <p:cNvSpPr>
              <a:spLocks/>
            </p:cNvSpPr>
            <p:nvPr/>
          </p:nvSpPr>
          <p:spPr bwMode="auto">
            <a:xfrm>
              <a:off x="3042130" y="5569001"/>
              <a:ext cx="66126" cy="66121"/>
            </a:xfrm>
            <a:custGeom>
              <a:avLst/>
              <a:gdLst>
                <a:gd name="T0" fmla="*/ 21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1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5" name="Freeform 653"/>
            <p:cNvSpPr>
              <a:spLocks/>
            </p:cNvSpPr>
            <p:nvPr/>
          </p:nvSpPr>
          <p:spPr bwMode="auto">
            <a:xfrm>
              <a:off x="3042130" y="6288642"/>
              <a:ext cx="66126" cy="66121"/>
            </a:xfrm>
            <a:custGeom>
              <a:avLst/>
              <a:gdLst>
                <a:gd name="T0" fmla="*/ 21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1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6" name="Line 654"/>
            <p:cNvSpPr>
              <a:spLocks noChangeShapeType="1"/>
            </p:cNvSpPr>
            <p:nvPr/>
          </p:nvSpPr>
          <p:spPr bwMode="auto">
            <a:xfrm>
              <a:off x="2768400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7" name="Freeform 655"/>
            <p:cNvSpPr>
              <a:spLocks/>
            </p:cNvSpPr>
            <p:nvPr/>
          </p:nvSpPr>
          <p:spPr bwMode="auto">
            <a:xfrm>
              <a:off x="2736106" y="5569001"/>
              <a:ext cx="73815" cy="66121"/>
            </a:xfrm>
            <a:custGeom>
              <a:avLst/>
              <a:gdLst>
                <a:gd name="T0" fmla="*/ 21 w 48"/>
                <a:gd name="T1" fmla="*/ 0 h 43"/>
                <a:gd name="T2" fmla="*/ 48 w 48"/>
                <a:gd name="T3" fmla="*/ 43 h 43"/>
                <a:gd name="T4" fmla="*/ 0 w 48"/>
                <a:gd name="T5" fmla="*/ 43 h 43"/>
                <a:gd name="T6" fmla="*/ 21 w 48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0"/>
                  </a:moveTo>
                  <a:lnTo>
                    <a:pt x="48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8" name="Freeform 656"/>
            <p:cNvSpPr>
              <a:spLocks/>
            </p:cNvSpPr>
            <p:nvPr/>
          </p:nvSpPr>
          <p:spPr bwMode="auto">
            <a:xfrm>
              <a:off x="2736106" y="6288642"/>
              <a:ext cx="73815" cy="66121"/>
            </a:xfrm>
            <a:custGeom>
              <a:avLst/>
              <a:gdLst>
                <a:gd name="T0" fmla="*/ 21 w 48"/>
                <a:gd name="T1" fmla="*/ 43 h 43"/>
                <a:gd name="T2" fmla="*/ 48 w 48"/>
                <a:gd name="T3" fmla="*/ 0 h 43"/>
                <a:gd name="T4" fmla="*/ 0 w 48"/>
                <a:gd name="T5" fmla="*/ 0 h 43"/>
                <a:gd name="T6" fmla="*/ 21 w 48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43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9" name="Line 657"/>
            <p:cNvSpPr>
              <a:spLocks noChangeShapeType="1"/>
            </p:cNvSpPr>
            <p:nvPr/>
          </p:nvSpPr>
          <p:spPr bwMode="auto">
            <a:xfrm>
              <a:off x="2454688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0" name="Freeform 658"/>
            <p:cNvSpPr>
              <a:spLocks/>
            </p:cNvSpPr>
            <p:nvPr/>
          </p:nvSpPr>
          <p:spPr bwMode="auto">
            <a:xfrm>
              <a:off x="2420856" y="5569001"/>
              <a:ext cx="66126" cy="66121"/>
            </a:xfrm>
            <a:custGeom>
              <a:avLst/>
              <a:gdLst>
                <a:gd name="T0" fmla="*/ 22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2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1" name="Freeform 659"/>
            <p:cNvSpPr>
              <a:spLocks/>
            </p:cNvSpPr>
            <p:nvPr/>
          </p:nvSpPr>
          <p:spPr bwMode="auto">
            <a:xfrm>
              <a:off x="2420856" y="6288642"/>
              <a:ext cx="66126" cy="66121"/>
            </a:xfrm>
            <a:custGeom>
              <a:avLst/>
              <a:gdLst>
                <a:gd name="T0" fmla="*/ 22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2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" name="Line 660"/>
            <p:cNvSpPr>
              <a:spLocks noChangeShapeType="1"/>
            </p:cNvSpPr>
            <p:nvPr/>
          </p:nvSpPr>
          <p:spPr bwMode="auto">
            <a:xfrm>
              <a:off x="2147127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" name="Freeform 661"/>
            <p:cNvSpPr>
              <a:spLocks/>
            </p:cNvSpPr>
            <p:nvPr/>
          </p:nvSpPr>
          <p:spPr bwMode="auto">
            <a:xfrm>
              <a:off x="2114833" y="5569001"/>
              <a:ext cx="66126" cy="66121"/>
            </a:xfrm>
            <a:custGeom>
              <a:avLst/>
              <a:gdLst>
                <a:gd name="T0" fmla="*/ 21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1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4" name="Freeform 662"/>
            <p:cNvSpPr>
              <a:spLocks/>
            </p:cNvSpPr>
            <p:nvPr/>
          </p:nvSpPr>
          <p:spPr bwMode="auto">
            <a:xfrm>
              <a:off x="2114833" y="6288642"/>
              <a:ext cx="66126" cy="66121"/>
            </a:xfrm>
            <a:custGeom>
              <a:avLst/>
              <a:gdLst>
                <a:gd name="T0" fmla="*/ 21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1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5" name="Line 663"/>
            <p:cNvSpPr>
              <a:spLocks noChangeShapeType="1"/>
            </p:cNvSpPr>
            <p:nvPr/>
          </p:nvSpPr>
          <p:spPr bwMode="auto">
            <a:xfrm>
              <a:off x="1833415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6" name="Freeform 664"/>
            <p:cNvSpPr>
              <a:spLocks/>
            </p:cNvSpPr>
            <p:nvPr/>
          </p:nvSpPr>
          <p:spPr bwMode="auto">
            <a:xfrm>
              <a:off x="1799583" y="5569001"/>
              <a:ext cx="66126" cy="66121"/>
            </a:xfrm>
            <a:custGeom>
              <a:avLst/>
              <a:gdLst>
                <a:gd name="T0" fmla="*/ 22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2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7" name="Freeform 665"/>
            <p:cNvSpPr>
              <a:spLocks/>
            </p:cNvSpPr>
            <p:nvPr/>
          </p:nvSpPr>
          <p:spPr bwMode="auto">
            <a:xfrm>
              <a:off x="1799583" y="6288642"/>
              <a:ext cx="66126" cy="66121"/>
            </a:xfrm>
            <a:custGeom>
              <a:avLst/>
              <a:gdLst>
                <a:gd name="T0" fmla="*/ 22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2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8" name="Line 666"/>
            <p:cNvSpPr>
              <a:spLocks noChangeShapeType="1"/>
            </p:cNvSpPr>
            <p:nvPr/>
          </p:nvSpPr>
          <p:spPr bwMode="auto">
            <a:xfrm>
              <a:off x="1525854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9" name="Freeform 667"/>
            <p:cNvSpPr>
              <a:spLocks/>
            </p:cNvSpPr>
            <p:nvPr/>
          </p:nvSpPr>
          <p:spPr bwMode="auto">
            <a:xfrm>
              <a:off x="1493560" y="5569001"/>
              <a:ext cx="66126" cy="66121"/>
            </a:xfrm>
            <a:custGeom>
              <a:avLst/>
              <a:gdLst>
                <a:gd name="T0" fmla="*/ 21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1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0" name="Freeform 668"/>
            <p:cNvSpPr>
              <a:spLocks/>
            </p:cNvSpPr>
            <p:nvPr/>
          </p:nvSpPr>
          <p:spPr bwMode="auto">
            <a:xfrm>
              <a:off x="1493560" y="6288642"/>
              <a:ext cx="66126" cy="66121"/>
            </a:xfrm>
            <a:custGeom>
              <a:avLst/>
              <a:gdLst>
                <a:gd name="T0" fmla="*/ 21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1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1" name="Line 669"/>
            <p:cNvSpPr>
              <a:spLocks noChangeShapeType="1"/>
            </p:cNvSpPr>
            <p:nvPr/>
          </p:nvSpPr>
          <p:spPr bwMode="auto">
            <a:xfrm>
              <a:off x="1202914" y="5569001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2" name="Freeform 670"/>
            <p:cNvSpPr>
              <a:spLocks/>
            </p:cNvSpPr>
            <p:nvPr/>
          </p:nvSpPr>
          <p:spPr bwMode="auto">
            <a:xfrm>
              <a:off x="1170620" y="5569001"/>
              <a:ext cx="73815" cy="66121"/>
            </a:xfrm>
            <a:custGeom>
              <a:avLst/>
              <a:gdLst>
                <a:gd name="T0" fmla="*/ 21 w 48"/>
                <a:gd name="T1" fmla="*/ 0 h 43"/>
                <a:gd name="T2" fmla="*/ 48 w 48"/>
                <a:gd name="T3" fmla="*/ 43 h 43"/>
                <a:gd name="T4" fmla="*/ 0 w 48"/>
                <a:gd name="T5" fmla="*/ 43 h 43"/>
                <a:gd name="T6" fmla="*/ 21 w 48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0"/>
                  </a:moveTo>
                  <a:lnTo>
                    <a:pt x="48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" name="Freeform 671"/>
            <p:cNvSpPr>
              <a:spLocks/>
            </p:cNvSpPr>
            <p:nvPr/>
          </p:nvSpPr>
          <p:spPr bwMode="auto">
            <a:xfrm>
              <a:off x="1170620" y="6288642"/>
              <a:ext cx="73815" cy="66121"/>
            </a:xfrm>
            <a:custGeom>
              <a:avLst/>
              <a:gdLst>
                <a:gd name="T0" fmla="*/ 21 w 48"/>
                <a:gd name="T1" fmla="*/ 43 h 43"/>
                <a:gd name="T2" fmla="*/ 48 w 48"/>
                <a:gd name="T3" fmla="*/ 0 h 43"/>
                <a:gd name="T4" fmla="*/ 0 w 48"/>
                <a:gd name="T5" fmla="*/ 0 h 43"/>
                <a:gd name="T6" fmla="*/ 21 w 48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43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4" name="Freeform 736"/>
            <p:cNvSpPr>
              <a:spLocks/>
            </p:cNvSpPr>
            <p:nvPr/>
          </p:nvSpPr>
          <p:spPr bwMode="auto">
            <a:xfrm>
              <a:off x="3588614" y="4625465"/>
              <a:ext cx="66126" cy="66121"/>
            </a:xfrm>
            <a:custGeom>
              <a:avLst/>
              <a:gdLst>
                <a:gd name="T0" fmla="*/ 21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1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1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5" name="Rectangle 754"/>
            <p:cNvSpPr>
              <a:spLocks noChangeArrowheads="1"/>
            </p:cNvSpPr>
            <p:nvPr/>
          </p:nvSpPr>
          <p:spPr bwMode="auto">
            <a:xfrm>
              <a:off x="1044170" y="3436219"/>
              <a:ext cx="0" cy="267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86" name="Freeform 756"/>
            <p:cNvSpPr>
              <a:spLocks/>
            </p:cNvSpPr>
            <p:nvPr/>
          </p:nvSpPr>
          <p:spPr bwMode="auto">
            <a:xfrm>
              <a:off x="4182831" y="3353184"/>
              <a:ext cx="107646" cy="115327"/>
            </a:xfrm>
            <a:custGeom>
              <a:avLst/>
              <a:gdLst>
                <a:gd name="T0" fmla="*/ 0 w 70"/>
                <a:gd name="T1" fmla="*/ 75 h 75"/>
                <a:gd name="T2" fmla="*/ 70 w 70"/>
                <a:gd name="T3" fmla="*/ 38 h 75"/>
                <a:gd name="T4" fmla="*/ 0 w 70"/>
                <a:gd name="T5" fmla="*/ 0 h 75"/>
                <a:gd name="T6" fmla="*/ 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0" y="75"/>
                  </a:moveTo>
                  <a:lnTo>
                    <a:pt x="70" y="38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7" name="Freeform 757"/>
            <p:cNvSpPr>
              <a:spLocks/>
            </p:cNvSpPr>
            <p:nvPr/>
          </p:nvSpPr>
          <p:spPr bwMode="auto">
            <a:xfrm>
              <a:off x="4190520" y="3394701"/>
              <a:ext cx="7689" cy="24603"/>
            </a:xfrm>
            <a:custGeom>
              <a:avLst/>
              <a:gdLst>
                <a:gd name="T0" fmla="*/ 0 w 5"/>
                <a:gd name="T1" fmla="*/ 16 h 16"/>
                <a:gd name="T2" fmla="*/ 5 w 5"/>
                <a:gd name="T3" fmla="*/ 16 h 16"/>
                <a:gd name="T4" fmla="*/ 5 w 5"/>
                <a:gd name="T5" fmla="*/ 16 h 16"/>
                <a:gd name="T6" fmla="*/ 5 w 5"/>
                <a:gd name="T7" fmla="*/ 11 h 16"/>
                <a:gd name="T8" fmla="*/ 5 w 5"/>
                <a:gd name="T9" fmla="*/ 11 h 16"/>
                <a:gd name="T10" fmla="*/ 5 w 5"/>
                <a:gd name="T11" fmla="*/ 5 h 16"/>
                <a:gd name="T12" fmla="*/ 5 w 5"/>
                <a:gd name="T13" fmla="*/ 5 h 16"/>
                <a:gd name="T14" fmla="*/ 5 w 5"/>
                <a:gd name="T15" fmla="*/ 5 h 16"/>
                <a:gd name="T16" fmla="*/ 0 w 5"/>
                <a:gd name="T17" fmla="*/ 0 h 16"/>
                <a:gd name="T18" fmla="*/ 0 w 5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6"/>
                <a:gd name="T32" fmla="*/ 5 w 5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6">
                  <a:moveTo>
                    <a:pt x="0" y="16"/>
                  </a:moveTo>
                  <a:lnTo>
                    <a:pt x="5" y="16"/>
                  </a:lnTo>
                  <a:lnTo>
                    <a:pt x="5" y="11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8" name="Rectangle 758"/>
            <p:cNvSpPr>
              <a:spLocks noChangeArrowheads="1"/>
            </p:cNvSpPr>
            <p:nvPr/>
          </p:nvSpPr>
          <p:spPr bwMode="auto">
            <a:xfrm>
              <a:off x="3950622" y="3394701"/>
              <a:ext cx="239898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89" name="Freeform 759"/>
            <p:cNvSpPr>
              <a:spLocks/>
            </p:cNvSpPr>
            <p:nvPr/>
          </p:nvSpPr>
          <p:spPr bwMode="auto">
            <a:xfrm>
              <a:off x="3850665" y="3353184"/>
              <a:ext cx="107646" cy="115327"/>
            </a:xfrm>
            <a:custGeom>
              <a:avLst/>
              <a:gdLst>
                <a:gd name="T0" fmla="*/ 70 w 70"/>
                <a:gd name="T1" fmla="*/ 75 h 75"/>
                <a:gd name="T2" fmla="*/ 0 w 70"/>
                <a:gd name="T3" fmla="*/ 38 h 75"/>
                <a:gd name="T4" fmla="*/ 70 w 70"/>
                <a:gd name="T5" fmla="*/ 0 h 75"/>
                <a:gd name="T6" fmla="*/ 7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70" y="75"/>
                  </a:moveTo>
                  <a:lnTo>
                    <a:pt x="0" y="38"/>
                  </a:lnTo>
                  <a:lnTo>
                    <a:pt x="70" y="0"/>
                  </a:lnTo>
                  <a:lnTo>
                    <a:pt x="7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0" name="Freeform 760"/>
            <p:cNvSpPr>
              <a:spLocks/>
            </p:cNvSpPr>
            <p:nvPr/>
          </p:nvSpPr>
          <p:spPr bwMode="auto">
            <a:xfrm>
              <a:off x="3933706" y="3394701"/>
              <a:ext cx="16916" cy="24603"/>
            </a:xfrm>
            <a:custGeom>
              <a:avLst/>
              <a:gdLst>
                <a:gd name="T0" fmla="*/ 11 w 11"/>
                <a:gd name="T1" fmla="*/ 0 h 16"/>
                <a:gd name="T2" fmla="*/ 5 w 11"/>
                <a:gd name="T3" fmla="*/ 5 h 16"/>
                <a:gd name="T4" fmla="*/ 5 w 11"/>
                <a:gd name="T5" fmla="*/ 5 h 16"/>
                <a:gd name="T6" fmla="*/ 5 w 11"/>
                <a:gd name="T7" fmla="*/ 5 h 16"/>
                <a:gd name="T8" fmla="*/ 0 w 11"/>
                <a:gd name="T9" fmla="*/ 11 h 16"/>
                <a:gd name="T10" fmla="*/ 5 w 11"/>
                <a:gd name="T11" fmla="*/ 11 h 16"/>
                <a:gd name="T12" fmla="*/ 5 w 11"/>
                <a:gd name="T13" fmla="*/ 16 h 16"/>
                <a:gd name="T14" fmla="*/ 5 w 11"/>
                <a:gd name="T15" fmla="*/ 16 h 16"/>
                <a:gd name="T16" fmla="*/ 11 w 11"/>
                <a:gd name="T17" fmla="*/ 16 h 16"/>
                <a:gd name="T18" fmla="*/ 11 w 1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6"/>
                <a:gd name="T32" fmla="*/ 11 w 1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6">
                  <a:moveTo>
                    <a:pt x="11" y="0"/>
                  </a:moveTo>
                  <a:lnTo>
                    <a:pt x="5" y="5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16"/>
                  </a:lnTo>
                  <a:lnTo>
                    <a:pt x="11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1" name="Freeform 761"/>
            <p:cNvSpPr>
              <a:spLocks/>
            </p:cNvSpPr>
            <p:nvPr/>
          </p:nvSpPr>
          <p:spPr bwMode="auto">
            <a:xfrm>
              <a:off x="3776850" y="4105116"/>
              <a:ext cx="107646" cy="116865"/>
            </a:xfrm>
            <a:custGeom>
              <a:avLst/>
              <a:gdLst>
                <a:gd name="T0" fmla="*/ 0 w 70"/>
                <a:gd name="T1" fmla="*/ 76 h 76"/>
                <a:gd name="T2" fmla="*/ 70 w 70"/>
                <a:gd name="T3" fmla="*/ 38 h 76"/>
                <a:gd name="T4" fmla="*/ 0 w 70"/>
                <a:gd name="T5" fmla="*/ 0 h 76"/>
                <a:gd name="T6" fmla="*/ 0 w 70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6"/>
                <a:gd name="T14" fmla="*/ 70 w 70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6">
                  <a:moveTo>
                    <a:pt x="0" y="76"/>
                  </a:moveTo>
                  <a:lnTo>
                    <a:pt x="70" y="38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2" name="Freeform 762"/>
            <p:cNvSpPr>
              <a:spLocks/>
            </p:cNvSpPr>
            <p:nvPr/>
          </p:nvSpPr>
          <p:spPr bwMode="auto">
            <a:xfrm>
              <a:off x="3784539" y="4155860"/>
              <a:ext cx="16916" cy="15377"/>
            </a:xfrm>
            <a:custGeom>
              <a:avLst/>
              <a:gdLst>
                <a:gd name="T0" fmla="*/ 0 w 11"/>
                <a:gd name="T1" fmla="*/ 10 h 10"/>
                <a:gd name="T2" fmla="*/ 5 w 11"/>
                <a:gd name="T3" fmla="*/ 10 h 10"/>
                <a:gd name="T4" fmla="*/ 5 w 11"/>
                <a:gd name="T5" fmla="*/ 10 h 10"/>
                <a:gd name="T6" fmla="*/ 5 w 11"/>
                <a:gd name="T7" fmla="*/ 5 h 10"/>
                <a:gd name="T8" fmla="*/ 11 w 11"/>
                <a:gd name="T9" fmla="*/ 5 h 10"/>
                <a:gd name="T10" fmla="*/ 5 w 11"/>
                <a:gd name="T11" fmla="*/ 0 h 10"/>
                <a:gd name="T12" fmla="*/ 5 w 11"/>
                <a:gd name="T13" fmla="*/ 0 h 10"/>
                <a:gd name="T14" fmla="*/ 5 w 11"/>
                <a:gd name="T15" fmla="*/ 0 h 10"/>
                <a:gd name="T16" fmla="*/ 0 w 11"/>
                <a:gd name="T17" fmla="*/ 0 h 10"/>
                <a:gd name="T18" fmla="*/ 0 w 11"/>
                <a:gd name="T19" fmla="*/ 10 h 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0"/>
                <a:gd name="T32" fmla="*/ 11 w 11"/>
                <a:gd name="T33" fmla="*/ 10 h 1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0">
                  <a:moveTo>
                    <a:pt x="0" y="10"/>
                  </a:moveTo>
                  <a:lnTo>
                    <a:pt x="5" y="10"/>
                  </a:lnTo>
                  <a:lnTo>
                    <a:pt x="5" y="5"/>
                  </a:lnTo>
                  <a:lnTo>
                    <a:pt x="11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Rectangle 763"/>
            <p:cNvSpPr>
              <a:spLocks noChangeArrowheads="1"/>
            </p:cNvSpPr>
            <p:nvPr/>
          </p:nvSpPr>
          <p:spPr bwMode="auto">
            <a:xfrm>
              <a:off x="3618223" y="4155860"/>
              <a:ext cx="182880" cy="1537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94" name="Freeform 765"/>
            <p:cNvSpPr>
              <a:spLocks/>
            </p:cNvSpPr>
            <p:nvPr/>
          </p:nvSpPr>
          <p:spPr bwMode="auto">
            <a:xfrm>
              <a:off x="3574074" y="3906753"/>
              <a:ext cx="115335" cy="107639"/>
            </a:xfrm>
            <a:custGeom>
              <a:avLst/>
              <a:gdLst>
                <a:gd name="T0" fmla="*/ 75 w 75"/>
                <a:gd name="T1" fmla="*/ 70 h 70"/>
                <a:gd name="T2" fmla="*/ 38 w 75"/>
                <a:gd name="T3" fmla="*/ 0 h 70"/>
                <a:gd name="T4" fmla="*/ 0 w 75"/>
                <a:gd name="T5" fmla="*/ 70 h 70"/>
                <a:gd name="T6" fmla="*/ 75 w 75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70"/>
                  </a:moveTo>
                  <a:lnTo>
                    <a:pt x="38" y="0"/>
                  </a:lnTo>
                  <a:lnTo>
                    <a:pt x="0" y="7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Rectangle 767"/>
            <p:cNvSpPr>
              <a:spLocks noChangeArrowheads="1"/>
            </p:cNvSpPr>
            <p:nvPr/>
          </p:nvSpPr>
          <p:spPr bwMode="auto">
            <a:xfrm>
              <a:off x="3615595" y="3999015"/>
              <a:ext cx="24605" cy="1645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96" name="Line 769"/>
            <p:cNvSpPr>
              <a:spLocks noChangeShapeType="1"/>
            </p:cNvSpPr>
            <p:nvPr/>
          </p:nvSpPr>
          <p:spPr bwMode="auto">
            <a:xfrm>
              <a:off x="4662626" y="3543858"/>
              <a:ext cx="1538" cy="4213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Freeform 770"/>
            <p:cNvSpPr>
              <a:spLocks/>
            </p:cNvSpPr>
            <p:nvPr/>
          </p:nvSpPr>
          <p:spPr bwMode="auto">
            <a:xfrm>
              <a:off x="4628794" y="3543858"/>
              <a:ext cx="66126" cy="66121"/>
            </a:xfrm>
            <a:custGeom>
              <a:avLst/>
              <a:gdLst>
                <a:gd name="T0" fmla="*/ 22 w 43"/>
                <a:gd name="T1" fmla="*/ 0 h 43"/>
                <a:gd name="T2" fmla="*/ 43 w 43"/>
                <a:gd name="T3" fmla="*/ 43 h 43"/>
                <a:gd name="T4" fmla="*/ 0 w 43"/>
                <a:gd name="T5" fmla="*/ 43 h 43"/>
                <a:gd name="T6" fmla="*/ 22 w 43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0"/>
                  </a:moveTo>
                  <a:lnTo>
                    <a:pt x="43" y="43"/>
                  </a:lnTo>
                  <a:lnTo>
                    <a:pt x="0" y="4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Freeform 771"/>
            <p:cNvSpPr>
              <a:spLocks/>
            </p:cNvSpPr>
            <p:nvPr/>
          </p:nvSpPr>
          <p:spPr bwMode="auto">
            <a:xfrm>
              <a:off x="4628794" y="3899065"/>
              <a:ext cx="66126" cy="66121"/>
            </a:xfrm>
            <a:custGeom>
              <a:avLst/>
              <a:gdLst>
                <a:gd name="T0" fmla="*/ 22 w 43"/>
                <a:gd name="T1" fmla="*/ 43 h 43"/>
                <a:gd name="T2" fmla="*/ 43 w 43"/>
                <a:gd name="T3" fmla="*/ 0 h 43"/>
                <a:gd name="T4" fmla="*/ 0 w 43"/>
                <a:gd name="T5" fmla="*/ 0 h 43"/>
                <a:gd name="T6" fmla="*/ 22 w 43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22" y="43"/>
                  </a:moveTo>
                  <a:lnTo>
                    <a:pt x="43" y="0"/>
                  </a:lnTo>
                  <a:lnTo>
                    <a:pt x="0" y="0"/>
                  </a:lnTo>
                  <a:lnTo>
                    <a:pt x="22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Rectangle 802"/>
            <p:cNvSpPr>
              <a:spLocks noChangeArrowheads="1"/>
            </p:cNvSpPr>
            <p:nvPr/>
          </p:nvSpPr>
          <p:spPr bwMode="auto">
            <a:xfrm>
              <a:off x="4298166" y="1245004"/>
              <a:ext cx="653567" cy="232192"/>
            </a:xfrm>
            <a:prstGeom prst="rect">
              <a:avLst/>
            </a:prstGeom>
            <a:solidFill>
              <a:srgbClr val="DDDDDC"/>
            </a:solidFill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00" name="Freeform 803"/>
            <p:cNvSpPr>
              <a:spLocks/>
            </p:cNvSpPr>
            <p:nvPr/>
          </p:nvSpPr>
          <p:spPr bwMode="auto">
            <a:xfrm>
              <a:off x="4182831" y="1303437"/>
              <a:ext cx="107646" cy="107639"/>
            </a:xfrm>
            <a:custGeom>
              <a:avLst/>
              <a:gdLst>
                <a:gd name="T0" fmla="*/ 0 w 70"/>
                <a:gd name="T1" fmla="*/ 70 h 70"/>
                <a:gd name="T2" fmla="*/ 70 w 70"/>
                <a:gd name="T3" fmla="*/ 37 h 70"/>
                <a:gd name="T4" fmla="*/ 0 w 70"/>
                <a:gd name="T5" fmla="*/ 0 h 70"/>
                <a:gd name="T6" fmla="*/ 0 w 70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0"/>
                <a:gd name="T14" fmla="*/ 70 w 7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0">
                  <a:moveTo>
                    <a:pt x="0" y="70"/>
                  </a:moveTo>
                  <a:lnTo>
                    <a:pt x="70" y="37"/>
                  </a:lnTo>
                  <a:lnTo>
                    <a:pt x="0" y="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1" name="Freeform 804"/>
            <p:cNvSpPr>
              <a:spLocks/>
            </p:cNvSpPr>
            <p:nvPr/>
          </p:nvSpPr>
          <p:spPr bwMode="auto">
            <a:xfrm>
              <a:off x="4190520" y="1344955"/>
              <a:ext cx="7689" cy="24603"/>
            </a:xfrm>
            <a:custGeom>
              <a:avLst/>
              <a:gdLst>
                <a:gd name="T0" fmla="*/ 0 w 5"/>
                <a:gd name="T1" fmla="*/ 16 h 16"/>
                <a:gd name="T2" fmla="*/ 5 w 5"/>
                <a:gd name="T3" fmla="*/ 16 h 16"/>
                <a:gd name="T4" fmla="*/ 5 w 5"/>
                <a:gd name="T5" fmla="*/ 10 h 16"/>
                <a:gd name="T6" fmla="*/ 5 w 5"/>
                <a:gd name="T7" fmla="*/ 10 h 16"/>
                <a:gd name="T8" fmla="*/ 5 w 5"/>
                <a:gd name="T9" fmla="*/ 10 h 16"/>
                <a:gd name="T10" fmla="*/ 5 w 5"/>
                <a:gd name="T11" fmla="*/ 5 h 16"/>
                <a:gd name="T12" fmla="*/ 5 w 5"/>
                <a:gd name="T13" fmla="*/ 5 h 16"/>
                <a:gd name="T14" fmla="*/ 5 w 5"/>
                <a:gd name="T15" fmla="*/ 0 h 16"/>
                <a:gd name="T16" fmla="*/ 0 w 5"/>
                <a:gd name="T17" fmla="*/ 0 h 16"/>
                <a:gd name="T18" fmla="*/ 0 w 5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6"/>
                <a:gd name="T32" fmla="*/ 5 w 5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6">
                  <a:moveTo>
                    <a:pt x="0" y="16"/>
                  </a:moveTo>
                  <a:lnTo>
                    <a:pt x="5" y="16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2" name="Rectangle 805"/>
            <p:cNvSpPr>
              <a:spLocks noChangeArrowheads="1"/>
            </p:cNvSpPr>
            <p:nvPr/>
          </p:nvSpPr>
          <p:spPr bwMode="auto">
            <a:xfrm>
              <a:off x="3950622" y="1344955"/>
              <a:ext cx="239898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03" name="Freeform 806"/>
            <p:cNvSpPr>
              <a:spLocks/>
            </p:cNvSpPr>
            <p:nvPr/>
          </p:nvSpPr>
          <p:spPr bwMode="auto">
            <a:xfrm>
              <a:off x="3850665" y="1303437"/>
              <a:ext cx="107646" cy="107639"/>
            </a:xfrm>
            <a:custGeom>
              <a:avLst/>
              <a:gdLst>
                <a:gd name="T0" fmla="*/ 70 w 70"/>
                <a:gd name="T1" fmla="*/ 70 h 70"/>
                <a:gd name="T2" fmla="*/ 0 w 70"/>
                <a:gd name="T3" fmla="*/ 37 h 70"/>
                <a:gd name="T4" fmla="*/ 70 w 70"/>
                <a:gd name="T5" fmla="*/ 0 h 70"/>
                <a:gd name="T6" fmla="*/ 70 w 70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0"/>
                <a:gd name="T14" fmla="*/ 70 w 70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0">
                  <a:moveTo>
                    <a:pt x="70" y="70"/>
                  </a:moveTo>
                  <a:lnTo>
                    <a:pt x="0" y="37"/>
                  </a:lnTo>
                  <a:lnTo>
                    <a:pt x="70" y="0"/>
                  </a:lnTo>
                  <a:lnTo>
                    <a:pt x="7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" name="Freeform 807"/>
            <p:cNvSpPr>
              <a:spLocks/>
            </p:cNvSpPr>
            <p:nvPr/>
          </p:nvSpPr>
          <p:spPr bwMode="auto">
            <a:xfrm>
              <a:off x="3933706" y="1344955"/>
              <a:ext cx="16916" cy="24603"/>
            </a:xfrm>
            <a:custGeom>
              <a:avLst/>
              <a:gdLst>
                <a:gd name="T0" fmla="*/ 11 w 11"/>
                <a:gd name="T1" fmla="*/ 0 h 16"/>
                <a:gd name="T2" fmla="*/ 5 w 11"/>
                <a:gd name="T3" fmla="*/ 0 h 16"/>
                <a:gd name="T4" fmla="*/ 5 w 11"/>
                <a:gd name="T5" fmla="*/ 5 h 16"/>
                <a:gd name="T6" fmla="*/ 5 w 11"/>
                <a:gd name="T7" fmla="*/ 5 h 16"/>
                <a:gd name="T8" fmla="*/ 0 w 11"/>
                <a:gd name="T9" fmla="*/ 10 h 16"/>
                <a:gd name="T10" fmla="*/ 5 w 11"/>
                <a:gd name="T11" fmla="*/ 10 h 16"/>
                <a:gd name="T12" fmla="*/ 5 w 11"/>
                <a:gd name="T13" fmla="*/ 10 h 16"/>
                <a:gd name="T14" fmla="*/ 5 w 11"/>
                <a:gd name="T15" fmla="*/ 16 h 16"/>
                <a:gd name="T16" fmla="*/ 11 w 11"/>
                <a:gd name="T17" fmla="*/ 16 h 16"/>
                <a:gd name="T18" fmla="*/ 11 w 11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"/>
                <a:gd name="T31" fmla="*/ 0 h 16"/>
                <a:gd name="T32" fmla="*/ 11 w 11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" h="16">
                  <a:moveTo>
                    <a:pt x="11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16"/>
                  </a:lnTo>
                  <a:lnTo>
                    <a:pt x="11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5" name="Rectangle 808"/>
            <p:cNvSpPr>
              <a:spLocks noChangeArrowheads="1"/>
            </p:cNvSpPr>
            <p:nvPr/>
          </p:nvSpPr>
          <p:spPr bwMode="auto">
            <a:xfrm>
              <a:off x="149167" y="3693014"/>
              <a:ext cx="802734" cy="1983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06" name="Rectangle 809"/>
            <p:cNvSpPr>
              <a:spLocks noChangeArrowheads="1"/>
            </p:cNvSpPr>
            <p:nvPr/>
          </p:nvSpPr>
          <p:spPr bwMode="auto">
            <a:xfrm>
              <a:off x="226894" y="3717617"/>
              <a:ext cx="662794" cy="1829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HyperLink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07" name="Line 810"/>
            <p:cNvSpPr>
              <a:spLocks noChangeShapeType="1"/>
            </p:cNvSpPr>
            <p:nvPr/>
          </p:nvSpPr>
          <p:spPr bwMode="auto">
            <a:xfrm flipH="1">
              <a:off x="16916" y="3626893"/>
              <a:ext cx="173772" cy="164533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8" name="Line 811"/>
            <p:cNvSpPr>
              <a:spLocks noChangeShapeType="1"/>
            </p:cNvSpPr>
            <p:nvPr/>
          </p:nvSpPr>
          <p:spPr bwMode="auto">
            <a:xfrm flipH="1" flipV="1">
              <a:off x="9772" y="3791426"/>
              <a:ext cx="173772" cy="156845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9" name="Line 812"/>
            <p:cNvSpPr>
              <a:spLocks noChangeShapeType="1"/>
            </p:cNvSpPr>
            <p:nvPr/>
          </p:nvSpPr>
          <p:spPr bwMode="auto">
            <a:xfrm flipV="1">
              <a:off x="190688" y="3634582"/>
              <a:ext cx="1538" cy="58432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0" name="Line 813"/>
            <p:cNvSpPr>
              <a:spLocks noChangeShapeType="1"/>
            </p:cNvSpPr>
            <p:nvPr/>
          </p:nvSpPr>
          <p:spPr bwMode="auto">
            <a:xfrm flipV="1">
              <a:off x="190688" y="3891377"/>
              <a:ext cx="1538" cy="56895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1" name="Rectangle 814"/>
            <p:cNvSpPr>
              <a:spLocks noChangeArrowheads="1"/>
            </p:cNvSpPr>
            <p:nvPr/>
          </p:nvSpPr>
          <p:spPr bwMode="auto">
            <a:xfrm>
              <a:off x="871538" y="3700158"/>
              <a:ext cx="2962211" cy="201168"/>
            </a:xfrm>
            <a:prstGeom prst="rect">
              <a:avLst/>
            </a:prstGeom>
            <a:solidFill>
              <a:srgbClr val="C1C0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12" name="Line 815"/>
            <p:cNvSpPr>
              <a:spLocks noChangeShapeType="1"/>
            </p:cNvSpPr>
            <p:nvPr/>
          </p:nvSpPr>
          <p:spPr bwMode="auto">
            <a:xfrm flipH="1">
              <a:off x="1607007" y="3693014"/>
              <a:ext cx="2037592" cy="1538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3" name="Rectangle 816"/>
            <p:cNvSpPr>
              <a:spLocks noChangeArrowheads="1"/>
            </p:cNvSpPr>
            <p:nvPr/>
          </p:nvSpPr>
          <p:spPr bwMode="auto">
            <a:xfrm>
              <a:off x="3644599" y="1286522"/>
              <a:ext cx="189150" cy="2414180"/>
            </a:xfrm>
            <a:prstGeom prst="rect">
              <a:avLst/>
            </a:prstGeom>
            <a:solidFill>
              <a:srgbClr val="C1C0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14" name="Rectangle 817"/>
            <p:cNvSpPr>
              <a:spLocks noChangeArrowheads="1"/>
            </p:cNvSpPr>
            <p:nvPr/>
          </p:nvSpPr>
          <p:spPr bwMode="auto">
            <a:xfrm>
              <a:off x="3644599" y="1294211"/>
              <a:ext cx="189150" cy="2414180"/>
            </a:xfrm>
            <a:prstGeom prst="rect">
              <a:avLst/>
            </a:prstGeom>
            <a:solidFill>
              <a:srgbClr val="C1C0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15" name="Line 818"/>
            <p:cNvSpPr>
              <a:spLocks noChangeShapeType="1"/>
            </p:cNvSpPr>
            <p:nvPr/>
          </p:nvSpPr>
          <p:spPr bwMode="auto">
            <a:xfrm>
              <a:off x="3833749" y="1294211"/>
              <a:ext cx="1538" cy="2597166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6" name="Line 819"/>
            <p:cNvSpPr>
              <a:spLocks noChangeShapeType="1"/>
            </p:cNvSpPr>
            <p:nvPr/>
          </p:nvSpPr>
          <p:spPr bwMode="auto">
            <a:xfrm>
              <a:off x="3635372" y="1294211"/>
              <a:ext cx="1538" cy="2398803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7" name="Line 820"/>
            <p:cNvSpPr>
              <a:spLocks noChangeShapeType="1"/>
            </p:cNvSpPr>
            <p:nvPr/>
          </p:nvSpPr>
          <p:spPr bwMode="auto">
            <a:xfrm>
              <a:off x="3644599" y="1286522"/>
              <a:ext cx="198377" cy="1538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8" name="Rectangle 822"/>
            <p:cNvSpPr>
              <a:spLocks noChangeArrowheads="1"/>
            </p:cNvSpPr>
            <p:nvPr/>
          </p:nvSpPr>
          <p:spPr bwMode="auto">
            <a:xfrm>
              <a:off x="1408630" y="1484885"/>
              <a:ext cx="189150" cy="2223506"/>
            </a:xfrm>
            <a:prstGeom prst="rect">
              <a:avLst/>
            </a:prstGeom>
            <a:solidFill>
              <a:srgbClr val="C1C0B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19" name="Line 823"/>
            <p:cNvSpPr>
              <a:spLocks noChangeShapeType="1"/>
            </p:cNvSpPr>
            <p:nvPr/>
          </p:nvSpPr>
          <p:spPr bwMode="auto">
            <a:xfrm>
              <a:off x="1597780" y="1484885"/>
              <a:ext cx="1538" cy="2208129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0" name="Line 824"/>
            <p:cNvSpPr>
              <a:spLocks noChangeShapeType="1"/>
            </p:cNvSpPr>
            <p:nvPr/>
          </p:nvSpPr>
          <p:spPr bwMode="auto">
            <a:xfrm>
              <a:off x="1399403" y="1484885"/>
              <a:ext cx="1538" cy="2208129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1" name="Freeform 794"/>
            <p:cNvSpPr>
              <a:spLocks/>
            </p:cNvSpPr>
            <p:nvPr/>
          </p:nvSpPr>
          <p:spPr bwMode="auto">
            <a:xfrm>
              <a:off x="2874158" y="1286522"/>
              <a:ext cx="56899" cy="24603"/>
            </a:xfrm>
            <a:custGeom>
              <a:avLst/>
              <a:gdLst>
                <a:gd name="T0" fmla="*/ 37 w 37"/>
                <a:gd name="T1" fmla="*/ 16 h 16"/>
                <a:gd name="T2" fmla="*/ 37 w 37"/>
                <a:gd name="T3" fmla="*/ 11 h 16"/>
                <a:gd name="T4" fmla="*/ 37 w 37"/>
                <a:gd name="T5" fmla="*/ 11 h 16"/>
                <a:gd name="T6" fmla="*/ 37 w 37"/>
                <a:gd name="T7" fmla="*/ 5 h 16"/>
                <a:gd name="T8" fmla="*/ 32 w 37"/>
                <a:gd name="T9" fmla="*/ 5 h 16"/>
                <a:gd name="T10" fmla="*/ 32 w 37"/>
                <a:gd name="T11" fmla="*/ 0 h 16"/>
                <a:gd name="T12" fmla="*/ 27 w 37"/>
                <a:gd name="T13" fmla="*/ 0 h 16"/>
                <a:gd name="T14" fmla="*/ 21 w 37"/>
                <a:gd name="T15" fmla="*/ 0 h 16"/>
                <a:gd name="T16" fmla="*/ 21 w 37"/>
                <a:gd name="T17" fmla="*/ 0 h 16"/>
                <a:gd name="T18" fmla="*/ 16 w 37"/>
                <a:gd name="T19" fmla="*/ 0 h 16"/>
                <a:gd name="T20" fmla="*/ 10 w 37"/>
                <a:gd name="T21" fmla="*/ 0 h 16"/>
                <a:gd name="T22" fmla="*/ 10 w 37"/>
                <a:gd name="T23" fmla="*/ 0 h 16"/>
                <a:gd name="T24" fmla="*/ 5 w 37"/>
                <a:gd name="T25" fmla="*/ 5 h 16"/>
                <a:gd name="T26" fmla="*/ 5 w 37"/>
                <a:gd name="T27" fmla="*/ 5 h 16"/>
                <a:gd name="T28" fmla="*/ 5 w 37"/>
                <a:gd name="T29" fmla="*/ 11 h 16"/>
                <a:gd name="T30" fmla="*/ 0 w 37"/>
                <a:gd name="T31" fmla="*/ 11 h 16"/>
                <a:gd name="T32" fmla="*/ 0 w 37"/>
                <a:gd name="T33" fmla="*/ 16 h 16"/>
                <a:gd name="T34" fmla="*/ 37 w 37"/>
                <a:gd name="T35" fmla="*/ 16 h 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7"/>
                <a:gd name="T55" fmla="*/ 0 h 16"/>
                <a:gd name="T56" fmla="*/ 37 w 37"/>
                <a:gd name="T57" fmla="*/ 16 h 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7" h="16">
                  <a:moveTo>
                    <a:pt x="37" y="16"/>
                  </a:moveTo>
                  <a:lnTo>
                    <a:pt x="37" y="11"/>
                  </a:lnTo>
                  <a:lnTo>
                    <a:pt x="37" y="5"/>
                  </a:lnTo>
                  <a:lnTo>
                    <a:pt x="32" y="5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11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37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2" name="Rectangle 795"/>
            <p:cNvSpPr>
              <a:spLocks noChangeArrowheads="1"/>
            </p:cNvSpPr>
            <p:nvPr/>
          </p:nvSpPr>
          <p:spPr bwMode="auto">
            <a:xfrm>
              <a:off x="2874158" y="1311125"/>
              <a:ext cx="56899" cy="3398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3" name="Freeform 796"/>
            <p:cNvSpPr>
              <a:spLocks/>
            </p:cNvSpPr>
            <p:nvPr/>
          </p:nvSpPr>
          <p:spPr bwMode="auto">
            <a:xfrm>
              <a:off x="2832638" y="1650956"/>
              <a:ext cx="139940" cy="139930"/>
            </a:xfrm>
            <a:custGeom>
              <a:avLst/>
              <a:gdLst>
                <a:gd name="T0" fmla="*/ 48 w 91"/>
                <a:gd name="T1" fmla="*/ 91 h 91"/>
                <a:gd name="T2" fmla="*/ 91 w 91"/>
                <a:gd name="T3" fmla="*/ 0 h 91"/>
                <a:gd name="T4" fmla="*/ 0 w 91"/>
                <a:gd name="T5" fmla="*/ 0 h 91"/>
                <a:gd name="T6" fmla="*/ 48 w 91"/>
                <a:gd name="T7" fmla="*/ 91 h 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91"/>
                <a:gd name="T14" fmla="*/ 91 w 91"/>
                <a:gd name="T15" fmla="*/ 91 h 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91">
                  <a:moveTo>
                    <a:pt x="48" y="91"/>
                  </a:moveTo>
                  <a:lnTo>
                    <a:pt x="91" y="0"/>
                  </a:lnTo>
                  <a:lnTo>
                    <a:pt x="0" y="0"/>
                  </a:lnTo>
                  <a:lnTo>
                    <a:pt x="48" y="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" name="Freeform 797"/>
            <p:cNvSpPr>
              <a:spLocks/>
            </p:cNvSpPr>
            <p:nvPr/>
          </p:nvSpPr>
          <p:spPr bwMode="auto">
            <a:xfrm>
              <a:off x="2874158" y="1650956"/>
              <a:ext cx="56899" cy="32292"/>
            </a:xfrm>
            <a:custGeom>
              <a:avLst/>
              <a:gdLst>
                <a:gd name="T0" fmla="*/ 0 w 37"/>
                <a:gd name="T1" fmla="*/ 0 h 21"/>
                <a:gd name="T2" fmla="*/ 0 w 37"/>
                <a:gd name="T3" fmla="*/ 5 h 21"/>
                <a:gd name="T4" fmla="*/ 5 w 37"/>
                <a:gd name="T5" fmla="*/ 10 h 21"/>
                <a:gd name="T6" fmla="*/ 5 w 37"/>
                <a:gd name="T7" fmla="*/ 10 h 21"/>
                <a:gd name="T8" fmla="*/ 5 w 37"/>
                <a:gd name="T9" fmla="*/ 16 h 21"/>
                <a:gd name="T10" fmla="*/ 10 w 37"/>
                <a:gd name="T11" fmla="*/ 16 h 21"/>
                <a:gd name="T12" fmla="*/ 10 w 37"/>
                <a:gd name="T13" fmla="*/ 21 h 21"/>
                <a:gd name="T14" fmla="*/ 16 w 37"/>
                <a:gd name="T15" fmla="*/ 21 h 21"/>
                <a:gd name="T16" fmla="*/ 21 w 37"/>
                <a:gd name="T17" fmla="*/ 21 h 21"/>
                <a:gd name="T18" fmla="*/ 21 w 37"/>
                <a:gd name="T19" fmla="*/ 21 h 21"/>
                <a:gd name="T20" fmla="*/ 27 w 37"/>
                <a:gd name="T21" fmla="*/ 21 h 21"/>
                <a:gd name="T22" fmla="*/ 32 w 37"/>
                <a:gd name="T23" fmla="*/ 16 h 21"/>
                <a:gd name="T24" fmla="*/ 32 w 37"/>
                <a:gd name="T25" fmla="*/ 16 h 21"/>
                <a:gd name="T26" fmla="*/ 37 w 37"/>
                <a:gd name="T27" fmla="*/ 10 h 21"/>
                <a:gd name="T28" fmla="*/ 37 w 37"/>
                <a:gd name="T29" fmla="*/ 10 h 21"/>
                <a:gd name="T30" fmla="*/ 37 w 37"/>
                <a:gd name="T31" fmla="*/ 5 h 21"/>
                <a:gd name="T32" fmla="*/ 37 w 37"/>
                <a:gd name="T33" fmla="*/ 0 h 21"/>
                <a:gd name="T34" fmla="*/ 0 w 37"/>
                <a:gd name="T35" fmla="*/ 0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7"/>
                <a:gd name="T55" fmla="*/ 0 h 21"/>
                <a:gd name="T56" fmla="*/ 37 w 37"/>
                <a:gd name="T57" fmla="*/ 21 h 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7" h="21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16"/>
                  </a:lnTo>
                  <a:lnTo>
                    <a:pt x="10" y="16"/>
                  </a:lnTo>
                  <a:lnTo>
                    <a:pt x="10" y="21"/>
                  </a:lnTo>
                  <a:lnTo>
                    <a:pt x="16" y="21"/>
                  </a:lnTo>
                  <a:lnTo>
                    <a:pt x="21" y="21"/>
                  </a:lnTo>
                  <a:lnTo>
                    <a:pt x="27" y="21"/>
                  </a:lnTo>
                  <a:lnTo>
                    <a:pt x="32" y="16"/>
                  </a:lnTo>
                  <a:lnTo>
                    <a:pt x="37" y="10"/>
                  </a:lnTo>
                  <a:lnTo>
                    <a:pt x="37" y="5"/>
                  </a:lnTo>
                  <a:lnTo>
                    <a:pt x="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" name="Freeform 798"/>
            <p:cNvSpPr>
              <a:spLocks/>
            </p:cNvSpPr>
            <p:nvPr/>
          </p:nvSpPr>
          <p:spPr bwMode="auto">
            <a:xfrm>
              <a:off x="2906452" y="1286522"/>
              <a:ext cx="24605" cy="49206"/>
            </a:xfrm>
            <a:custGeom>
              <a:avLst/>
              <a:gdLst>
                <a:gd name="T0" fmla="*/ 0 w 16"/>
                <a:gd name="T1" fmla="*/ 32 h 32"/>
                <a:gd name="T2" fmla="*/ 0 w 16"/>
                <a:gd name="T3" fmla="*/ 32 h 32"/>
                <a:gd name="T4" fmla="*/ 6 w 16"/>
                <a:gd name="T5" fmla="*/ 32 h 32"/>
                <a:gd name="T6" fmla="*/ 11 w 16"/>
                <a:gd name="T7" fmla="*/ 32 h 32"/>
                <a:gd name="T8" fmla="*/ 11 w 16"/>
                <a:gd name="T9" fmla="*/ 27 h 32"/>
                <a:gd name="T10" fmla="*/ 16 w 16"/>
                <a:gd name="T11" fmla="*/ 27 h 32"/>
                <a:gd name="T12" fmla="*/ 16 w 16"/>
                <a:gd name="T13" fmla="*/ 21 h 32"/>
                <a:gd name="T14" fmla="*/ 16 w 16"/>
                <a:gd name="T15" fmla="*/ 21 h 32"/>
                <a:gd name="T16" fmla="*/ 16 w 16"/>
                <a:gd name="T17" fmla="*/ 16 h 32"/>
                <a:gd name="T18" fmla="*/ 16 w 16"/>
                <a:gd name="T19" fmla="*/ 11 h 32"/>
                <a:gd name="T20" fmla="*/ 16 w 16"/>
                <a:gd name="T21" fmla="*/ 11 h 32"/>
                <a:gd name="T22" fmla="*/ 16 w 16"/>
                <a:gd name="T23" fmla="*/ 5 h 32"/>
                <a:gd name="T24" fmla="*/ 11 w 16"/>
                <a:gd name="T25" fmla="*/ 5 h 32"/>
                <a:gd name="T26" fmla="*/ 11 w 16"/>
                <a:gd name="T27" fmla="*/ 0 h 32"/>
                <a:gd name="T28" fmla="*/ 6 w 16"/>
                <a:gd name="T29" fmla="*/ 0 h 32"/>
                <a:gd name="T30" fmla="*/ 0 w 16"/>
                <a:gd name="T31" fmla="*/ 0 h 32"/>
                <a:gd name="T32" fmla="*/ 0 w 16"/>
                <a:gd name="T33" fmla="*/ 0 h 32"/>
                <a:gd name="T34" fmla="*/ 0 w 16"/>
                <a:gd name="T35" fmla="*/ 32 h 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32"/>
                <a:gd name="T56" fmla="*/ 16 w 16"/>
                <a:gd name="T57" fmla="*/ 32 h 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32">
                  <a:moveTo>
                    <a:pt x="0" y="32"/>
                  </a:moveTo>
                  <a:lnTo>
                    <a:pt x="0" y="32"/>
                  </a:lnTo>
                  <a:lnTo>
                    <a:pt x="6" y="32"/>
                  </a:lnTo>
                  <a:lnTo>
                    <a:pt x="11" y="32"/>
                  </a:lnTo>
                  <a:lnTo>
                    <a:pt x="11" y="27"/>
                  </a:lnTo>
                  <a:lnTo>
                    <a:pt x="16" y="27"/>
                  </a:lnTo>
                  <a:lnTo>
                    <a:pt x="16" y="21"/>
                  </a:lnTo>
                  <a:lnTo>
                    <a:pt x="16" y="16"/>
                  </a:lnTo>
                  <a:lnTo>
                    <a:pt x="16" y="11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11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" name="Rectangle 799"/>
            <p:cNvSpPr>
              <a:spLocks noChangeArrowheads="1"/>
            </p:cNvSpPr>
            <p:nvPr/>
          </p:nvSpPr>
          <p:spPr bwMode="auto">
            <a:xfrm>
              <a:off x="2791117" y="1286522"/>
              <a:ext cx="115335" cy="4920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27" name="Freeform 800"/>
            <p:cNvSpPr>
              <a:spLocks/>
            </p:cNvSpPr>
            <p:nvPr/>
          </p:nvSpPr>
          <p:spPr bwMode="auto">
            <a:xfrm>
              <a:off x="2649639" y="1237316"/>
              <a:ext cx="149167" cy="147619"/>
            </a:xfrm>
            <a:custGeom>
              <a:avLst/>
              <a:gdLst>
                <a:gd name="T0" fmla="*/ 0 w 97"/>
                <a:gd name="T1" fmla="*/ 48 h 96"/>
                <a:gd name="T2" fmla="*/ 97 w 97"/>
                <a:gd name="T3" fmla="*/ 96 h 96"/>
                <a:gd name="T4" fmla="*/ 97 w 97"/>
                <a:gd name="T5" fmla="*/ 0 h 96"/>
                <a:gd name="T6" fmla="*/ 0 w 97"/>
                <a:gd name="T7" fmla="*/ 48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7"/>
                <a:gd name="T13" fmla="*/ 0 h 96"/>
                <a:gd name="T14" fmla="*/ 97 w 97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7" h="96">
                  <a:moveTo>
                    <a:pt x="0" y="48"/>
                  </a:moveTo>
                  <a:lnTo>
                    <a:pt x="97" y="96"/>
                  </a:lnTo>
                  <a:lnTo>
                    <a:pt x="97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" name="Freeform 801"/>
            <p:cNvSpPr>
              <a:spLocks/>
            </p:cNvSpPr>
            <p:nvPr/>
          </p:nvSpPr>
          <p:spPr bwMode="auto">
            <a:xfrm>
              <a:off x="2766512" y="1286522"/>
              <a:ext cx="24605" cy="49206"/>
            </a:xfrm>
            <a:custGeom>
              <a:avLst/>
              <a:gdLst>
                <a:gd name="T0" fmla="*/ 16 w 16"/>
                <a:gd name="T1" fmla="*/ 0 h 32"/>
                <a:gd name="T2" fmla="*/ 16 w 16"/>
                <a:gd name="T3" fmla="*/ 0 h 32"/>
                <a:gd name="T4" fmla="*/ 10 w 16"/>
                <a:gd name="T5" fmla="*/ 0 h 32"/>
                <a:gd name="T6" fmla="*/ 5 w 16"/>
                <a:gd name="T7" fmla="*/ 0 h 32"/>
                <a:gd name="T8" fmla="*/ 5 w 16"/>
                <a:gd name="T9" fmla="*/ 5 h 32"/>
                <a:gd name="T10" fmla="*/ 5 w 16"/>
                <a:gd name="T11" fmla="*/ 5 h 32"/>
                <a:gd name="T12" fmla="*/ 0 w 16"/>
                <a:gd name="T13" fmla="*/ 11 h 32"/>
                <a:gd name="T14" fmla="*/ 0 w 16"/>
                <a:gd name="T15" fmla="*/ 11 h 32"/>
                <a:gd name="T16" fmla="*/ 0 w 16"/>
                <a:gd name="T17" fmla="*/ 16 h 32"/>
                <a:gd name="T18" fmla="*/ 0 w 16"/>
                <a:gd name="T19" fmla="*/ 21 h 32"/>
                <a:gd name="T20" fmla="*/ 0 w 16"/>
                <a:gd name="T21" fmla="*/ 21 h 32"/>
                <a:gd name="T22" fmla="*/ 5 w 16"/>
                <a:gd name="T23" fmla="*/ 27 h 32"/>
                <a:gd name="T24" fmla="*/ 5 w 16"/>
                <a:gd name="T25" fmla="*/ 27 h 32"/>
                <a:gd name="T26" fmla="*/ 5 w 16"/>
                <a:gd name="T27" fmla="*/ 32 h 32"/>
                <a:gd name="T28" fmla="*/ 10 w 16"/>
                <a:gd name="T29" fmla="*/ 32 h 32"/>
                <a:gd name="T30" fmla="*/ 16 w 16"/>
                <a:gd name="T31" fmla="*/ 32 h 32"/>
                <a:gd name="T32" fmla="*/ 16 w 16"/>
                <a:gd name="T33" fmla="*/ 32 h 32"/>
                <a:gd name="T34" fmla="*/ 16 w 16"/>
                <a:gd name="T35" fmla="*/ 0 h 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32"/>
                <a:gd name="T56" fmla="*/ 16 w 16"/>
                <a:gd name="T57" fmla="*/ 32 h 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32">
                  <a:moveTo>
                    <a:pt x="16" y="0"/>
                  </a:moveTo>
                  <a:lnTo>
                    <a:pt x="16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5" y="27"/>
                  </a:lnTo>
                  <a:lnTo>
                    <a:pt x="5" y="32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Line 825"/>
            <p:cNvSpPr>
              <a:spLocks noChangeShapeType="1"/>
            </p:cNvSpPr>
            <p:nvPr/>
          </p:nvSpPr>
          <p:spPr bwMode="auto">
            <a:xfrm>
              <a:off x="1399403" y="1484885"/>
              <a:ext cx="198377" cy="1538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Rectangle 826"/>
            <p:cNvSpPr>
              <a:spLocks noChangeArrowheads="1"/>
            </p:cNvSpPr>
            <p:nvPr/>
          </p:nvSpPr>
          <p:spPr bwMode="auto">
            <a:xfrm>
              <a:off x="2202137" y="3716079"/>
              <a:ext cx="555148" cy="1737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24211D"/>
                  </a:solidFill>
                </a:rPr>
                <a:t>TeraNet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031" name="Line 827"/>
            <p:cNvSpPr>
              <a:spLocks noChangeShapeType="1"/>
            </p:cNvSpPr>
            <p:nvPr/>
          </p:nvSpPr>
          <p:spPr bwMode="auto">
            <a:xfrm flipH="1">
              <a:off x="190688" y="3693014"/>
              <a:ext cx="1208715" cy="1538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Line 828"/>
            <p:cNvSpPr>
              <a:spLocks noChangeShapeType="1"/>
            </p:cNvSpPr>
            <p:nvPr/>
          </p:nvSpPr>
          <p:spPr bwMode="auto">
            <a:xfrm flipH="1">
              <a:off x="190688" y="3891376"/>
              <a:ext cx="3643061" cy="1538"/>
            </a:xfrm>
            <a:prstGeom prst="line">
              <a:avLst/>
            </a:prstGeom>
            <a:noFill/>
            <a:ln w="6" cap="rnd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Line 648"/>
            <p:cNvSpPr>
              <a:spLocks noChangeShapeType="1"/>
            </p:cNvSpPr>
            <p:nvPr/>
          </p:nvSpPr>
          <p:spPr bwMode="auto">
            <a:xfrm>
              <a:off x="898098" y="3909129"/>
              <a:ext cx="1538" cy="7857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649"/>
            <p:cNvSpPr>
              <a:spLocks/>
            </p:cNvSpPr>
            <p:nvPr/>
          </p:nvSpPr>
          <p:spPr bwMode="auto">
            <a:xfrm>
              <a:off x="865804" y="3909129"/>
              <a:ext cx="73815" cy="66121"/>
            </a:xfrm>
            <a:custGeom>
              <a:avLst/>
              <a:gdLst>
                <a:gd name="T0" fmla="*/ 21 w 48"/>
                <a:gd name="T1" fmla="*/ 0 h 43"/>
                <a:gd name="T2" fmla="*/ 48 w 48"/>
                <a:gd name="T3" fmla="*/ 43 h 43"/>
                <a:gd name="T4" fmla="*/ 0 w 48"/>
                <a:gd name="T5" fmla="*/ 43 h 43"/>
                <a:gd name="T6" fmla="*/ 21 w 48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0"/>
                  </a:moveTo>
                  <a:lnTo>
                    <a:pt x="48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650"/>
            <p:cNvSpPr>
              <a:spLocks/>
            </p:cNvSpPr>
            <p:nvPr/>
          </p:nvSpPr>
          <p:spPr bwMode="auto">
            <a:xfrm>
              <a:off x="865804" y="4628770"/>
              <a:ext cx="73815" cy="66121"/>
            </a:xfrm>
            <a:custGeom>
              <a:avLst/>
              <a:gdLst>
                <a:gd name="T0" fmla="*/ 21 w 48"/>
                <a:gd name="T1" fmla="*/ 43 h 43"/>
                <a:gd name="T2" fmla="*/ 48 w 48"/>
                <a:gd name="T3" fmla="*/ 0 h 43"/>
                <a:gd name="T4" fmla="*/ 0 w 48"/>
                <a:gd name="T5" fmla="*/ 0 h 43"/>
                <a:gd name="T6" fmla="*/ 21 w 48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43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Line 669"/>
            <p:cNvSpPr>
              <a:spLocks noChangeShapeType="1"/>
            </p:cNvSpPr>
            <p:nvPr/>
          </p:nvSpPr>
          <p:spPr bwMode="auto">
            <a:xfrm>
              <a:off x="893298" y="5591908"/>
              <a:ext cx="6338" cy="7652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670"/>
            <p:cNvSpPr>
              <a:spLocks/>
            </p:cNvSpPr>
            <p:nvPr/>
          </p:nvSpPr>
          <p:spPr bwMode="auto">
            <a:xfrm>
              <a:off x="865804" y="5571377"/>
              <a:ext cx="73815" cy="66121"/>
            </a:xfrm>
            <a:custGeom>
              <a:avLst/>
              <a:gdLst>
                <a:gd name="T0" fmla="*/ 21 w 48"/>
                <a:gd name="T1" fmla="*/ 0 h 43"/>
                <a:gd name="T2" fmla="*/ 48 w 48"/>
                <a:gd name="T3" fmla="*/ 43 h 43"/>
                <a:gd name="T4" fmla="*/ 0 w 48"/>
                <a:gd name="T5" fmla="*/ 43 h 43"/>
                <a:gd name="T6" fmla="*/ 21 w 48"/>
                <a:gd name="T7" fmla="*/ 0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0"/>
                  </a:moveTo>
                  <a:lnTo>
                    <a:pt x="48" y="43"/>
                  </a:lnTo>
                  <a:lnTo>
                    <a:pt x="0" y="4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671"/>
            <p:cNvSpPr>
              <a:spLocks/>
            </p:cNvSpPr>
            <p:nvPr/>
          </p:nvSpPr>
          <p:spPr bwMode="auto">
            <a:xfrm>
              <a:off x="865804" y="6291018"/>
              <a:ext cx="73815" cy="66121"/>
            </a:xfrm>
            <a:custGeom>
              <a:avLst/>
              <a:gdLst>
                <a:gd name="T0" fmla="*/ 21 w 48"/>
                <a:gd name="T1" fmla="*/ 43 h 43"/>
                <a:gd name="T2" fmla="*/ 48 w 48"/>
                <a:gd name="T3" fmla="*/ 0 h 43"/>
                <a:gd name="T4" fmla="*/ 0 w 48"/>
                <a:gd name="T5" fmla="*/ 0 h 43"/>
                <a:gd name="T6" fmla="*/ 21 w 48"/>
                <a:gd name="T7" fmla="*/ 43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3"/>
                <a:gd name="T14" fmla="*/ 48 w 48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3">
                  <a:moveTo>
                    <a:pt x="21" y="43"/>
                  </a:moveTo>
                  <a:lnTo>
                    <a:pt x="48" y="0"/>
                  </a:lnTo>
                  <a:lnTo>
                    <a:pt x="0" y="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637"/>
            <p:cNvSpPr>
              <a:spLocks/>
            </p:cNvSpPr>
            <p:nvPr/>
          </p:nvSpPr>
          <p:spPr bwMode="auto">
            <a:xfrm>
              <a:off x="3827891" y="4470424"/>
              <a:ext cx="66126" cy="66121"/>
            </a:xfrm>
            <a:custGeom>
              <a:avLst/>
              <a:gdLst>
                <a:gd name="T0" fmla="*/ 43 w 43"/>
                <a:gd name="T1" fmla="*/ 21 h 43"/>
                <a:gd name="T2" fmla="*/ 0 w 43"/>
                <a:gd name="T3" fmla="*/ 0 h 43"/>
                <a:gd name="T4" fmla="*/ 0 w 43"/>
                <a:gd name="T5" fmla="*/ 43 h 43"/>
                <a:gd name="T6" fmla="*/ 43 w 43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43" y="21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3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638"/>
            <p:cNvSpPr>
              <a:spLocks noChangeShapeType="1"/>
            </p:cNvSpPr>
            <p:nvPr/>
          </p:nvSpPr>
          <p:spPr bwMode="auto">
            <a:xfrm flipV="1">
              <a:off x="3624273" y="4500214"/>
              <a:ext cx="201168" cy="27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555"/>
            <p:cNvSpPr>
              <a:spLocks/>
            </p:cNvSpPr>
            <p:nvPr/>
          </p:nvSpPr>
          <p:spPr bwMode="auto">
            <a:xfrm>
              <a:off x="3382415" y="3909130"/>
              <a:ext cx="115335" cy="107639"/>
            </a:xfrm>
            <a:custGeom>
              <a:avLst/>
              <a:gdLst>
                <a:gd name="T0" fmla="*/ 75 w 75"/>
                <a:gd name="T1" fmla="*/ 70 h 70"/>
                <a:gd name="T2" fmla="*/ 37 w 75"/>
                <a:gd name="T3" fmla="*/ 0 h 70"/>
                <a:gd name="T4" fmla="*/ 0 w 75"/>
                <a:gd name="T5" fmla="*/ 70 h 70"/>
                <a:gd name="T6" fmla="*/ 75 w 75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70"/>
                  </a:moveTo>
                  <a:lnTo>
                    <a:pt x="37" y="0"/>
                  </a:lnTo>
                  <a:lnTo>
                    <a:pt x="0" y="70"/>
                  </a:lnTo>
                  <a:lnTo>
                    <a:pt x="75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557"/>
            <p:cNvSpPr>
              <a:spLocks noChangeArrowheads="1"/>
            </p:cNvSpPr>
            <p:nvPr/>
          </p:nvSpPr>
          <p:spPr bwMode="auto">
            <a:xfrm>
              <a:off x="3431624" y="4009080"/>
              <a:ext cx="24605" cy="5950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3" name="Freeform 558"/>
            <p:cNvSpPr>
              <a:spLocks/>
            </p:cNvSpPr>
            <p:nvPr/>
          </p:nvSpPr>
          <p:spPr bwMode="auto">
            <a:xfrm>
              <a:off x="3382415" y="4594397"/>
              <a:ext cx="115335" cy="107639"/>
            </a:xfrm>
            <a:custGeom>
              <a:avLst/>
              <a:gdLst>
                <a:gd name="T0" fmla="*/ 75 w 75"/>
                <a:gd name="T1" fmla="*/ 0 h 70"/>
                <a:gd name="T2" fmla="*/ 37 w 75"/>
                <a:gd name="T3" fmla="*/ 70 h 70"/>
                <a:gd name="T4" fmla="*/ 0 w 75"/>
                <a:gd name="T5" fmla="*/ 0 h 70"/>
                <a:gd name="T6" fmla="*/ 75 w 75"/>
                <a:gd name="T7" fmla="*/ 0 h 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0"/>
                <a:gd name="T14" fmla="*/ 75 w 75"/>
                <a:gd name="T15" fmla="*/ 70 h 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0">
                  <a:moveTo>
                    <a:pt x="75" y="0"/>
                  </a:moveTo>
                  <a:lnTo>
                    <a:pt x="37" y="70"/>
                  </a:lnTo>
                  <a:lnTo>
                    <a:pt x="0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632"/>
            <p:cNvSpPr>
              <a:spLocks noChangeShapeType="1"/>
            </p:cNvSpPr>
            <p:nvPr/>
          </p:nvSpPr>
          <p:spPr bwMode="auto">
            <a:xfrm>
              <a:off x="3619140" y="4498677"/>
              <a:ext cx="1538" cy="1554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Rectangle 505"/>
            <p:cNvSpPr>
              <a:spLocks noChangeArrowheads="1"/>
            </p:cNvSpPr>
            <p:nvPr/>
          </p:nvSpPr>
          <p:spPr bwMode="auto">
            <a:xfrm>
              <a:off x="1716541" y="4709430"/>
              <a:ext cx="239898" cy="84265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6" name="Rectangle 514"/>
            <p:cNvSpPr>
              <a:spLocks noChangeArrowheads="1"/>
            </p:cNvSpPr>
            <p:nvPr/>
          </p:nvSpPr>
          <p:spPr bwMode="auto">
            <a:xfrm>
              <a:off x="2022564" y="4709430"/>
              <a:ext cx="249124" cy="842656"/>
            </a:xfrm>
            <a:prstGeom prst="rect">
              <a:avLst/>
            </a:prstGeom>
            <a:noFill/>
            <a:ln w="6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7" name="Rectangle 520"/>
            <p:cNvSpPr>
              <a:spLocks noChangeArrowheads="1"/>
            </p:cNvSpPr>
            <p:nvPr/>
          </p:nvSpPr>
          <p:spPr bwMode="auto">
            <a:xfrm>
              <a:off x="2643838" y="4709430"/>
              <a:ext cx="256814" cy="84265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8" name="Rectangle 545"/>
            <p:cNvSpPr>
              <a:spLocks noChangeArrowheads="1"/>
            </p:cNvSpPr>
            <p:nvPr/>
          </p:nvSpPr>
          <p:spPr bwMode="auto">
            <a:xfrm>
              <a:off x="2337814" y="4709430"/>
              <a:ext cx="249124" cy="8426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49" name="Rectangle 551"/>
            <p:cNvSpPr>
              <a:spLocks noChangeArrowheads="1"/>
            </p:cNvSpPr>
            <p:nvPr/>
          </p:nvSpPr>
          <p:spPr bwMode="auto">
            <a:xfrm>
              <a:off x="1402829" y="4709430"/>
              <a:ext cx="256814" cy="84265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50" name="Rectangle 640"/>
            <p:cNvSpPr>
              <a:spLocks noChangeArrowheads="1"/>
            </p:cNvSpPr>
            <p:nvPr/>
          </p:nvSpPr>
          <p:spPr bwMode="auto">
            <a:xfrm>
              <a:off x="1087579" y="4709430"/>
              <a:ext cx="247587" cy="8426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51" name="Rectangle 641"/>
            <p:cNvSpPr>
              <a:spLocks noChangeArrowheads="1"/>
            </p:cNvSpPr>
            <p:nvPr/>
          </p:nvSpPr>
          <p:spPr bwMode="auto">
            <a:xfrm>
              <a:off x="782763" y="4711806"/>
              <a:ext cx="247587" cy="84265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52" name="Rectangle 627"/>
            <p:cNvSpPr>
              <a:spLocks noChangeArrowheads="1"/>
            </p:cNvSpPr>
            <p:nvPr/>
          </p:nvSpPr>
          <p:spPr bwMode="auto">
            <a:xfrm>
              <a:off x="1431612" y="5053711"/>
              <a:ext cx="1141338" cy="1538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 smtClean="0">
                  <a:solidFill>
                    <a:srgbClr val="24211D"/>
                  </a:solidFill>
                </a:rPr>
                <a:t>External Interfaces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1055" name="Line 479"/>
            <p:cNvSpPr>
              <a:spLocks noChangeShapeType="1"/>
            </p:cNvSpPr>
            <p:nvPr/>
          </p:nvSpPr>
          <p:spPr bwMode="auto">
            <a:xfrm flipH="1">
              <a:off x="1044169" y="1889299"/>
              <a:ext cx="322939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480"/>
            <p:cNvSpPr>
              <a:spLocks/>
            </p:cNvSpPr>
            <p:nvPr/>
          </p:nvSpPr>
          <p:spPr bwMode="auto">
            <a:xfrm>
              <a:off x="1299445" y="1857007"/>
              <a:ext cx="67663" cy="66121"/>
            </a:xfrm>
            <a:custGeom>
              <a:avLst/>
              <a:gdLst>
                <a:gd name="T0" fmla="*/ 44 w 44"/>
                <a:gd name="T1" fmla="*/ 21 h 43"/>
                <a:gd name="T2" fmla="*/ 0 w 44"/>
                <a:gd name="T3" fmla="*/ 43 h 43"/>
                <a:gd name="T4" fmla="*/ 0 w 44"/>
                <a:gd name="T5" fmla="*/ 0 h 43"/>
                <a:gd name="T6" fmla="*/ 44 w 44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3"/>
                <a:gd name="T14" fmla="*/ 44 w 44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3">
                  <a:moveTo>
                    <a:pt x="44" y="21"/>
                  </a:moveTo>
                  <a:lnTo>
                    <a:pt x="0" y="43"/>
                  </a:lnTo>
                  <a:lnTo>
                    <a:pt x="0" y="0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481"/>
            <p:cNvSpPr>
              <a:spLocks/>
            </p:cNvSpPr>
            <p:nvPr/>
          </p:nvSpPr>
          <p:spPr bwMode="auto">
            <a:xfrm>
              <a:off x="1044169" y="1857007"/>
              <a:ext cx="66126" cy="66121"/>
            </a:xfrm>
            <a:custGeom>
              <a:avLst/>
              <a:gdLst>
                <a:gd name="T0" fmla="*/ 0 w 43"/>
                <a:gd name="T1" fmla="*/ 21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3"/>
                <a:gd name="T14" fmla="*/ 43 w 43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3">
                  <a:moveTo>
                    <a:pt x="0" y="21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Line 482"/>
            <p:cNvSpPr>
              <a:spLocks noChangeShapeType="1"/>
            </p:cNvSpPr>
            <p:nvPr/>
          </p:nvSpPr>
          <p:spPr bwMode="auto">
            <a:xfrm flipH="1">
              <a:off x="1044169" y="2138405"/>
              <a:ext cx="322939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483"/>
            <p:cNvSpPr>
              <a:spLocks/>
            </p:cNvSpPr>
            <p:nvPr/>
          </p:nvSpPr>
          <p:spPr bwMode="auto">
            <a:xfrm>
              <a:off x="1299445" y="2096887"/>
              <a:ext cx="67663" cy="73809"/>
            </a:xfrm>
            <a:custGeom>
              <a:avLst/>
              <a:gdLst>
                <a:gd name="T0" fmla="*/ 44 w 44"/>
                <a:gd name="T1" fmla="*/ 27 h 48"/>
                <a:gd name="T2" fmla="*/ 0 w 44"/>
                <a:gd name="T3" fmla="*/ 48 h 48"/>
                <a:gd name="T4" fmla="*/ 0 w 44"/>
                <a:gd name="T5" fmla="*/ 0 h 48"/>
                <a:gd name="T6" fmla="*/ 44 w 44"/>
                <a:gd name="T7" fmla="*/ 27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8"/>
                <a:gd name="T14" fmla="*/ 44 w 44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8">
                  <a:moveTo>
                    <a:pt x="44" y="27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4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0" name="Freeform 484"/>
            <p:cNvSpPr>
              <a:spLocks/>
            </p:cNvSpPr>
            <p:nvPr/>
          </p:nvSpPr>
          <p:spPr bwMode="auto">
            <a:xfrm>
              <a:off x="1044169" y="2096887"/>
              <a:ext cx="66126" cy="73809"/>
            </a:xfrm>
            <a:custGeom>
              <a:avLst/>
              <a:gdLst>
                <a:gd name="T0" fmla="*/ 0 w 43"/>
                <a:gd name="T1" fmla="*/ 27 h 48"/>
                <a:gd name="T2" fmla="*/ 43 w 43"/>
                <a:gd name="T3" fmla="*/ 48 h 48"/>
                <a:gd name="T4" fmla="*/ 43 w 43"/>
                <a:gd name="T5" fmla="*/ 0 h 48"/>
                <a:gd name="T6" fmla="*/ 0 w 43"/>
                <a:gd name="T7" fmla="*/ 27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8"/>
                <a:gd name="T14" fmla="*/ 43 w 43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8">
                  <a:moveTo>
                    <a:pt x="0" y="27"/>
                  </a:moveTo>
                  <a:lnTo>
                    <a:pt x="43" y="48"/>
                  </a:lnTo>
                  <a:lnTo>
                    <a:pt x="43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3" name="Freeform 675"/>
            <p:cNvSpPr>
              <a:spLocks/>
            </p:cNvSpPr>
            <p:nvPr/>
          </p:nvSpPr>
          <p:spPr bwMode="auto">
            <a:xfrm>
              <a:off x="1299446" y="2990288"/>
              <a:ext cx="67663" cy="66121"/>
            </a:xfrm>
            <a:custGeom>
              <a:avLst/>
              <a:gdLst>
                <a:gd name="T0" fmla="*/ 44 w 44"/>
                <a:gd name="T1" fmla="*/ 21 h 43"/>
                <a:gd name="T2" fmla="*/ 0 w 44"/>
                <a:gd name="T3" fmla="*/ 43 h 43"/>
                <a:gd name="T4" fmla="*/ 0 w 44"/>
                <a:gd name="T5" fmla="*/ 0 h 43"/>
                <a:gd name="T6" fmla="*/ 44 w 44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3"/>
                <a:gd name="T14" fmla="*/ 44 w 44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3">
                  <a:moveTo>
                    <a:pt x="44" y="21"/>
                  </a:moveTo>
                  <a:lnTo>
                    <a:pt x="0" y="43"/>
                  </a:lnTo>
                  <a:lnTo>
                    <a:pt x="0" y="0"/>
                  </a:lnTo>
                  <a:lnTo>
                    <a:pt x="44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676"/>
            <p:cNvSpPr>
              <a:spLocks/>
            </p:cNvSpPr>
            <p:nvPr/>
          </p:nvSpPr>
          <p:spPr bwMode="auto">
            <a:xfrm>
              <a:off x="1084153" y="2990288"/>
              <a:ext cx="75352" cy="66121"/>
            </a:xfrm>
            <a:custGeom>
              <a:avLst/>
              <a:gdLst>
                <a:gd name="T0" fmla="*/ 0 w 49"/>
                <a:gd name="T1" fmla="*/ 21 h 43"/>
                <a:gd name="T2" fmla="*/ 49 w 49"/>
                <a:gd name="T3" fmla="*/ 43 h 43"/>
                <a:gd name="T4" fmla="*/ 49 w 49"/>
                <a:gd name="T5" fmla="*/ 0 h 43"/>
                <a:gd name="T6" fmla="*/ 0 w 49"/>
                <a:gd name="T7" fmla="*/ 21 h 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43"/>
                <a:gd name="T14" fmla="*/ 49 w 49"/>
                <a:gd name="T15" fmla="*/ 43 h 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43">
                  <a:moveTo>
                    <a:pt x="0" y="21"/>
                  </a:moveTo>
                  <a:lnTo>
                    <a:pt x="49" y="43"/>
                  </a:lnTo>
                  <a:lnTo>
                    <a:pt x="4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749"/>
            <p:cNvSpPr>
              <a:spLocks/>
            </p:cNvSpPr>
            <p:nvPr/>
          </p:nvSpPr>
          <p:spPr bwMode="auto">
            <a:xfrm>
              <a:off x="1267152" y="3320892"/>
              <a:ext cx="99957" cy="115327"/>
            </a:xfrm>
            <a:custGeom>
              <a:avLst/>
              <a:gdLst>
                <a:gd name="T0" fmla="*/ 0 w 65"/>
                <a:gd name="T1" fmla="*/ 75 h 75"/>
                <a:gd name="T2" fmla="*/ 65 w 65"/>
                <a:gd name="T3" fmla="*/ 37 h 75"/>
                <a:gd name="T4" fmla="*/ 0 w 65"/>
                <a:gd name="T5" fmla="*/ 0 h 75"/>
                <a:gd name="T6" fmla="*/ 0 w 65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"/>
                <a:gd name="T13" fmla="*/ 0 h 75"/>
                <a:gd name="T14" fmla="*/ 65 w 65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" h="75">
                  <a:moveTo>
                    <a:pt x="0" y="75"/>
                  </a:moveTo>
                  <a:lnTo>
                    <a:pt x="65" y="37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750"/>
            <p:cNvSpPr>
              <a:spLocks/>
            </p:cNvSpPr>
            <p:nvPr/>
          </p:nvSpPr>
          <p:spPr bwMode="auto">
            <a:xfrm>
              <a:off x="1274841" y="3370098"/>
              <a:ext cx="9227" cy="16915"/>
            </a:xfrm>
            <a:custGeom>
              <a:avLst/>
              <a:gdLst>
                <a:gd name="T0" fmla="*/ 0 w 6"/>
                <a:gd name="T1" fmla="*/ 11 h 11"/>
                <a:gd name="T2" fmla="*/ 0 w 6"/>
                <a:gd name="T3" fmla="*/ 11 h 11"/>
                <a:gd name="T4" fmla="*/ 6 w 6"/>
                <a:gd name="T5" fmla="*/ 11 h 11"/>
                <a:gd name="T6" fmla="*/ 6 w 6"/>
                <a:gd name="T7" fmla="*/ 5 h 11"/>
                <a:gd name="T8" fmla="*/ 6 w 6"/>
                <a:gd name="T9" fmla="*/ 5 h 11"/>
                <a:gd name="T10" fmla="*/ 6 w 6"/>
                <a:gd name="T11" fmla="*/ 0 h 11"/>
                <a:gd name="T12" fmla="*/ 6 w 6"/>
                <a:gd name="T13" fmla="*/ 0 h 11"/>
                <a:gd name="T14" fmla="*/ 0 w 6"/>
                <a:gd name="T15" fmla="*/ 0 h 11"/>
                <a:gd name="T16" fmla="*/ 0 w 6"/>
                <a:gd name="T17" fmla="*/ 0 h 11"/>
                <a:gd name="T18" fmla="*/ 0 w 6"/>
                <a:gd name="T19" fmla="*/ 11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11"/>
                <a:gd name="T32" fmla="*/ 6 w 6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11">
                  <a:moveTo>
                    <a:pt x="0" y="11"/>
                  </a:moveTo>
                  <a:lnTo>
                    <a:pt x="0" y="11"/>
                  </a:lnTo>
                  <a:lnTo>
                    <a:pt x="6" y="11"/>
                  </a:lnTo>
                  <a:lnTo>
                    <a:pt x="6" y="5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Rectangle 751"/>
            <p:cNvSpPr>
              <a:spLocks noChangeArrowheads="1"/>
            </p:cNvSpPr>
            <p:nvPr/>
          </p:nvSpPr>
          <p:spPr bwMode="auto">
            <a:xfrm>
              <a:off x="1184110" y="3370098"/>
              <a:ext cx="90731" cy="1691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76" name="Freeform 752"/>
            <p:cNvSpPr>
              <a:spLocks/>
            </p:cNvSpPr>
            <p:nvPr/>
          </p:nvSpPr>
          <p:spPr bwMode="auto">
            <a:xfrm>
              <a:off x="1093380" y="3320892"/>
              <a:ext cx="107646" cy="115327"/>
            </a:xfrm>
            <a:custGeom>
              <a:avLst/>
              <a:gdLst>
                <a:gd name="T0" fmla="*/ 70 w 70"/>
                <a:gd name="T1" fmla="*/ 75 h 75"/>
                <a:gd name="T2" fmla="*/ 0 w 70"/>
                <a:gd name="T3" fmla="*/ 37 h 75"/>
                <a:gd name="T4" fmla="*/ 70 w 70"/>
                <a:gd name="T5" fmla="*/ 0 h 75"/>
                <a:gd name="T6" fmla="*/ 7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70" y="75"/>
                  </a:moveTo>
                  <a:lnTo>
                    <a:pt x="0" y="37"/>
                  </a:lnTo>
                  <a:lnTo>
                    <a:pt x="70" y="0"/>
                  </a:lnTo>
                  <a:lnTo>
                    <a:pt x="7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753"/>
            <p:cNvSpPr>
              <a:spLocks/>
            </p:cNvSpPr>
            <p:nvPr/>
          </p:nvSpPr>
          <p:spPr bwMode="auto">
            <a:xfrm>
              <a:off x="1176421" y="3370098"/>
              <a:ext cx="7689" cy="16915"/>
            </a:xfrm>
            <a:custGeom>
              <a:avLst/>
              <a:gdLst>
                <a:gd name="T0" fmla="*/ 5 w 5"/>
                <a:gd name="T1" fmla="*/ 0 h 11"/>
                <a:gd name="T2" fmla="*/ 5 w 5"/>
                <a:gd name="T3" fmla="*/ 0 h 11"/>
                <a:gd name="T4" fmla="*/ 0 w 5"/>
                <a:gd name="T5" fmla="*/ 0 h 11"/>
                <a:gd name="T6" fmla="*/ 0 w 5"/>
                <a:gd name="T7" fmla="*/ 0 h 11"/>
                <a:gd name="T8" fmla="*/ 0 w 5"/>
                <a:gd name="T9" fmla="*/ 5 h 11"/>
                <a:gd name="T10" fmla="*/ 0 w 5"/>
                <a:gd name="T11" fmla="*/ 5 h 11"/>
                <a:gd name="T12" fmla="*/ 0 w 5"/>
                <a:gd name="T13" fmla="*/ 11 h 11"/>
                <a:gd name="T14" fmla="*/ 5 w 5"/>
                <a:gd name="T15" fmla="*/ 11 h 11"/>
                <a:gd name="T16" fmla="*/ 5 w 5"/>
                <a:gd name="T17" fmla="*/ 11 h 11"/>
                <a:gd name="T18" fmla="*/ 5 w 5"/>
                <a:gd name="T19" fmla="*/ 0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1"/>
                <a:gd name="T32" fmla="*/ 5 w 5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1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485"/>
            <p:cNvSpPr>
              <a:spLocks noChangeShapeType="1"/>
            </p:cNvSpPr>
            <p:nvPr/>
          </p:nvSpPr>
          <p:spPr bwMode="auto">
            <a:xfrm flipH="1">
              <a:off x="1044169" y="2667372"/>
              <a:ext cx="322939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486"/>
            <p:cNvSpPr>
              <a:spLocks/>
            </p:cNvSpPr>
            <p:nvPr/>
          </p:nvSpPr>
          <p:spPr bwMode="auto">
            <a:xfrm>
              <a:off x="1299445" y="2633543"/>
              <a:ext cx="67663" cy="75347"/>
            </a:xfrm>
            <a:custGeom>
              <a:avLst/>
              <a:gdLst>
                <a:gd name="T0" fmla="*/ 44 w 44"/>
                <a:gd name="T1" fmla="*/ 22 h 49"/>
                <a:gd name="T2" fmla="*/ 0 w 44"/>
                <a:gd name="T3" fmla="*/ 49 h 49"/>
                <a:gd name="T4" fmla="*/ 0 w 44"/>
                <a:gd name="T5" fmla="*/ 0 h 49"/>
                <a:gd name="T6" fmla="*/ 44 w 44"/>
                <a:gd name="T7" fmla="*/ 22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9"/>
                <a:gd name="T14" fmla="*/ 44 w 44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9">
                  <a:moveTo>
                    <a:pt x="44" y="22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487"/>
            <p:cNvSpPr>
              <a:spLocks/>
            </p:cNvSpPr>
            <p:nvPr/>
          </p:nvSpPr>
          <p:spPr bwMode="auto">
            <a:xfrm>
              <a:off x="1044169" y="2633543"/>
              <a:ext cx="66126" cy="75347"/>
            </a:xfrm>
            <a:custGeom>
              <a:avLst/>
              <a:gdLst>
                <a:gd name="T0" fmla="*/ 0 w 43"/>
                <a:gd name="T1" fmla="*/ 22 h 49"/>
                <a:gd name="T2" fmla="*/ 43 w 43"/>
                <a:gd name="T3" fmla="*/ 49 h 49"/>
                <a:gd name="T4" fmla="*/ 43 w 43"/>
                <a:gd name="T5" fmla="*/ 0 h 49"/>
                <a:gd name="T6" fmla="*/ 0 w 43"/>
                <a:gd name="T7" fmla="*/ 22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9"/>
                <a:gd name="T14" fmla="*/ 43 w 43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9">
                  <a:moveTo>
                    <a:pt x="0" y="22"/>
                  </a:moveTo>
                  <a:lnTo>
                    <a:pt x="43" y="49"/>
                  </a:lnTo>
                  <a:lnTo>
                    <a:pt x="43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616"/>
            <p:cNvSpPr>
              <a:spLocks/>
            </p:cNvSpPr>
            <p:nvPr/>
          </p:nvSpPr>
          <p:spPr bwMode="auto">
            <a:xfrm>
              <a:off x="1829988" y="2576648"/>
              <a:ext cx="107646" cy="115327"/>
            </a:xfrm>
            <a:custGeom>
              <a:avLst/>
              <a:gdLst>
                <a:gd name="T0" fmla="*/ 0 w 70"/>
                <a:gd name="T1" fmla="*/ 75 h 75"/>
                <a:gd name="T2" fmla="*/ 70 w 70"/>
                <a:gd name="T3" fmla="*/ 37 h 75"/>
                <a:gd name="T4" fmla="*/ 0 w 70"/>
                <a:gd name="T5" fmla="*/ 0 h 75"/>
                <a:gd name="T6" fmla="*/ 0 w 70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0"/>
                <a:gd name="T13" fmla="*/ 0 h 75"/>
                <a:gd name="T14" fmla="*/ 70 w 70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0" h="75">
                  <a:moveTo>
                    <a:pt x="0" y="75"/>
                  </a:moveTo>
                  <a:lnTo>
                    <a:pt x="70" y="37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617"/>
            <p:cNvSpPr>
              <a:spLocks/>
            </p:cNvSpPr>
            <p:nvPr/>
          </p:nvSpPr>
          <p:spPr bwMode="auto">
            <a:xfrm>
              <a:off x="1839215" y="2625854"/>
              <a:ext cx="15378" cy="24603"/>
            </a:xfrm>
            <a:custGeom>
              <a:avLst/>
              <a:gdLst>
                <a:gd name="T0" fmla="*/ 0 w 10"/>
                <a:gd name="T1" fmla="*/ 16 h 16"/>
                <a:gd name="T2" fmla="*/ 5 w 10"/>
                <a:gd name="T3" fmla="*/ 11 h 16"/>
                <a:gd name="T4" fmla="*/ 5 w 10"/>
                <a:gd name="T5" fmla="*/ 11 h 16"/>
                <a:gd name="T6" fmla="*/ 10 w 10"/>
                <a:gd name="T7" fmla="*/ 11 h 16"/>
                <a:gd name="T8" fmla="*/ 10 w 10"/>
                <a:gd name="T9" fmla="*/ 5 h 16"/>
                <a:gd name="T10" fmla="*/ 10 w 10"/>
                <a:gd name="T11" fmla="*/ 5 h 16"/>
                <a:gd name="T12" fmla="*/ 5 w 10"/>
                <a:gd name="T13" fmla="*/ 0 h 16"/>
                <a:gd name="T14" fmla="*/ 5 w 10"/>
                <a:gd name="T15" fmla="*/ 0 h 16"/>
                <a:gd name="T16" fmla="*/ 0 w 10"/>
                <a:gd name="T17" fmla="*/ 0 h 16"/>
                <a:gd name="T18" fmla="*/ 0 w 10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16"/>
                <a:gd name="T32" fmla="*/ 10 w 10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16">
                  <a:moveTo>
                    <a:pt x="0" y="16"/>
                  </a:moveTo>
                  <a:lnTo>
                    <a:pt x="5" y="11"/>
                  </a:lnTo>
                  <a:lnTo>
                    <a:pt x="10" y="11"/>
                  </a:lnTo>
                  <a:lnTo>
                    <a:pt x="10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Rectangle 618"/>
            <p:cNvSpPr>
              <a:spLocks noChangeArrowheads="1"/>
            </p:cNvSpPr>
            <p:nvPr/>
          </p:nvSpPr>
          <p:spPr bwMode="auto">
            <a:xfrm>
              <a:off x="1714653" y="2625854"/>
              <a:ext cx="124562" cy="2460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086" name="Freeform 619"/>
            <p:cNvSpPr>
              <a:spLocks/>
            </p:cNvSpPr>
            <p:nvPr/>
          </p:nvSpPr>
          <p:spPr bwMode="auto">
            <a:xfrm>
              <a:off x="1623922" y="2576648"/>
              <a:ext cx="98420" cy="115327"/>
            </a:xfrm>
            <a:custGeom>
              <a:avLst/>
              <a:gdLst>
                <a:gd name="T0" fmla="*/ 64 w 64"/>
                <a:gd name="T1" fmla="*/ 75 h 75"/>
                <a:gd name="T2" fmla="*/ 0 w 64"/>
                <a:gd name="T3" fmla="*/ 37 h 75"/>
                <a:gd name="T4" fmla="*/ 64 w 64"/>
                <a:gd name="T5" fmla="*/ 0 h 75"/>
                <a:gd name="T6" fmla="*/ 64 w 64"/>
                <a:gd name="T7" fmla="*/ 75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"/>
                <a:gd name="T13" fmla="*/ 0 h 75"/>
                <a:gd name="T14" fmla="*/ 64 w 64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" h="75">
                  <a:moveTo>
                    <a:pt x="64" y="75"/>
                  </a:moveTo>
                  <a:lnTo>
                    <a:pt x="0" y="37"/>
                  </a:lnTo>
                  <a:lnTo>
                    <a:pt x="64" y="0"/>
                  </a:lnTo>
                  <a:lnTo>
                    <a:pt x="64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621"/>
            <p:cNvSpPr>
              <a:spLocks/>
            </p:cNvSpPr>
            <p:nvPr/>
          </p:nvSpPr>
          <p:spPr bwMode="auto">
            <a:xfrm>
              <a:off x="1705426" y="2625854"/>
              <a:ext cx="9227" cy="24603"/>
            </a:xfrm>
            <a:custGeom>
              <a:avLst/>
              <a:gdLst>
                <a:gd name="T0" fmla="*/ 6 w 6"/>
                <a:gd name="T1" fmla="*/ 0 h 16"/>
                <a:gd name="T2" fmla="*/ 6 w 6"/>
                <a:gd name="T3" fmla="*/ 0 h 16"/>
                <a:gd name="T4" fmla="*/ 0 w 6"/>
                <a:gd name="T5" fmla="*/ 0 h 16"/>
                <a:gd name="T6" fmla="*/ 0 w 6"/>
                <a:gd name="T7" fmla="*/ 5 h 16"/>
                <a:gd name="T8" fmla="*/ 0 w 6"/>
                <a:gd name="T9" fmla="*/ 5 h 16"/>
                <a:gd name="T10" fmla="*/ 0 w 6"/>
                <a:gd name="T11" fmla="*/ 11 h 16"/>
                <a:gd name="T12" fmla="*/ 0 w 6"/>
                <a:gd name="T13" fmla="*/ 11 h 16"/>
                <a:gd name="T14" fmla="*/ 6 w 6"/>
                <a:gd name="T15" fmla="*/ 11 h 16"/>
                <a:gd name="T16" fmla="*/ 6 w 6"/>
                <a:gd name="T17" fmla="*/ 16 h 16"/>
                <a:gd name="T18" fmla="*/ 6 w 6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16"/>
                <a:gd name="T32" fmla="*/ 6 w 6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16">
                  <a:moveTo>
                    <a:pt x="6" y="0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1"/>
                  </a:lnTo>
                  <a:lnTo>
                    <a:pt x="6" y="11"/>
                  </a:lnTo>
                  <a:lnTo>
                    <a:pt x="6" y="1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Line 674"/>
            <p:cNvSpPr>
              <a:spLocks noChangeShapeType="1"/>
            </p:cNvSpPr>
            <p:nvPr/>
          </p:nvSpPr>
          <p:spPr bwMode="auto">
            <a:xfrm flipH="1">
              <a:off x="1084153" y="3022579"/>
              <a:ext cx="282956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Line 772"/>
            <p:cNvSpPr>
              <a:spLocks noChangeShapeType="1"/>
            </p:cNvSpPr>
            <p:nvPr/>
          </p:nvSpPr>
          <p:spPr bwMode="auto">
            <a:xfrm flipH="1">
              <a:off x="1044170" y="2378285"/>
              <a:ext cx="322939" cy="15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Freeform 773"/>
            <p:cNvSpPr>
              <a:spLocks/>
            </p:cNvSpPr>
            <p:nvPr/>
          </p:nvSpPr>
          <p:spPr bwMode="auto">
            <a:xfrm>
              <a:off x="1299446" y="2344456"/>
              <a:ext cx="67663" cy="75347"/>
            </a:xfrm>
            <a:custGeom>
              <a:avLst/>
              <a:gdLst>
                <a:gd name="T0" fmla="*/ 44 w 44"/>
                <a:gd name="T1" fmla="*/ 22 h 49"/>
                <a:gd name="T2" fmla="*/ 0 w 44"/>
                <a:gd name="T3" fmla="*/ 49 h 49"/>
                <a:gd name="T4" fmla="*/ 0 w 44"/>
                <a:gd name="T5" fmla="*/ 0 h 49"/>
                <a:gd name="T6" fmla="*/ 44 w 44"/>
                <a:gd name="T7" fmla="*/ 22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9"/>
                <a:gd name="T14" fmla="*/ 44 w 44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9">
                  <a:moveTo>
                    <a:pt x="44" y="22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1" name="Freeform 774"/>
            <p:cNvSpPr>
              <a:spLocks/>
            </p:cNvSpPr>
            <p:nvPr/>
          </p:nvSpPr>
          <p:spPr bwMode="auto">
            <a:xfrm>
              <a:off x="1044170" y="2344456"/>
              <a:ext cx="66126" cy="75347"/>
            </a:xfrm>
            <a:custGeom>
              <a:avLst/>
              <a:gdLst>
                <a:gd name="T0" fmla="*/ 0 w 43"/>
                <a:gd name="T1" fmla="*/ 22 h 49"/>
                <a:gd name="T2" fmla="*/ 43 w 43"/>
                <a:gd name="T3" fmla="*/ 49 h 49"/>
                <a:gd name="T4" fmla="*/ 43 w 43"/>
                <a:gd name="T5" fmla="*/ 0 h 49"/>
                <a:gd name="T6" fmla="*/ 0 w 43"/>
                <a:gd name="T7" fmla="*/ 22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"/>
                <a:gd name="T13" fmla="*/ 0 h 49"/>
                <a:gd name="T14" fmla="*/ 43 w 43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" h="49">
                  <a:moveTo>
                    <a:pt x="0" y="22"/>
                  </a:moveTo>
                  <a:lnTo>
                    <a:pt x="43" y="49"/>
                  </a:lnTo>
                  <a:lnTo>
                    <a:pt x="43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2" name="Rectangle 826"/>
            <p:cNvSpPr>
              <a:spLocks noChangeArrowheads="1"/>
            </p:cNvSpPr>
            <p:nvPr/>
          </p:nvSpPr>
          <p:spPr bwMode="auto">
            <a:xfrm>
              <a:off x="325093" y="3505655"/>
              <a:ext cx="872034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 smtClean="0">
                  <a:solidFill>
                    <a:srgbClr val="24211D"/>
                  </a:solidFill>
                </a:rPr>
                <a:t>Miscellaneous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grpSp>
          <p:nvGrpSpPr>
            <p:cNvPr id="2" name="Group 1093"/>
            <p:cNvGrpSpPr/>
            <p:nvPr/>
          </p:nvGrpSpPr>
          <p:grpSpPr>
            <a:xfrm>
              <a:off x="24605" y="1683248"/>
              <a:ext cx="1051859" cy="1802177"/>
              <a:chOff x="24605" y="1683248"/>
              <a:chExt cx="1051859" cy="1802177"/>
            </a:xfrm>
          </p:grpSpPr>
          <p:sp>
            <p:nvSpPr>
              <p:cNvPr id="1095" name="Rectangle 470"/>
              <p:cNvSpPr>
                <a:spLocks noChangeArrowheads="1"/>
              </p:cNvSpPr>
              <p:nvPr/>
            </p:nvSpPr>
            <p:spPr bwMode="auto">
              <a:xfrm>
                <a:off x="372148" y="2542819"/>
                <a:ext cx="645878" cy="27371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96" name="Rectangle 473"/>
              <p:cNvSpPr>
                <a:spLocks noChangeArrowheads="1"/>
              </p:cNvSpPr>
              <p:nvPr/>
            </p:nvSpPr>
            <p:spPr bwMode="auto">
              <a:xfrm>
                <a:off x="364459" y="1807801"/>
                <a:ext cx="653567" cy="173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97" name="Rectangle 475"/>
              <p:cNvSpPr>
                <a:spLocks noChangeArrowheads="1"/>
              </p:cNvSpPr>
              <p:nvPr/>
            </p:nvSpPr>
            <p:spPr bwMode="auto">
              <a:xfrm>
                <a:off x="364459" y="2047681"/>
                <a:ext cx="653567" cy="173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98" name="Rectangle 477"/>
              <p:cNvSpPr>
                <a:spLocks noChangeArrowheads="1"/>
              </p:cNvSpPr>
              <p:nvPr/>
            </p:nvSpPr>
            <p:spPr bwMode="auto">
              <a:xfrm>
                <a:off x="364459" y="2295250"/>
                <a:ext cx="653567" cy="173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99" name="Line 607"/>
              <p:cNvSpPr>
                <a:spLocks noChangeShapeType="1"/>
              </p:cNvSpPr>
              <p:nvPr/>
            </p:nvSpPr>
            <p:spPr bwMode="auto">
              <a:xfrm flipH="1">
                <a:off x="895002" y="1683248"/>
                <a:ext cx="107646" cy="1538"/>
              </a:xfrm>
              <a:prstGeom prst="line">
                <a:avLst/>
              </a:prstGeom>
              <a:noFill/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" name="Line 608"/>
              <p:cNvSpPr>
                <a:spLocks noChangeShapeType="1"/>
              </p:cNvSpPr>
              <p:nvPr/>
            </p:nvSpPr>
            <p:spPr bwMode="auto">
              <a:xfrm flipH="1">
                <a:off x="728919" y="1683248"/>
                <a:ext cx="107646" cy="1538"/>
              </a:xfrm>
              <a:prstGeom prst="line">
                <a:avLst/>
              </a:prstGeom>
              <a:noFill/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1" name="Line 609"/>
              <p:cNvSpPr>
                <a:spLocks noChangeShapeType="1"/>
              </p:cNvSpPr>
              <p:nvPr/>
            </p:nvSpPr>
            <p:spPr bwMode="auto">
              <a:xfrm flipH="1">
                <a:off x="562836" y="1683248"/>
                <a:ext cx="107646" cy="1538"/>
              </a:xfrm>
              <a:prstGeom prst="line">
                <a:avLst/>
              </a:prstGeom>
              <a:noFill/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Line 610"/>
              <p:cNvSpPr>
                <a:spLocks noChangeShapeType="1"/>
              </p:cNvSpPr>
              <p:nvPr/>
            </p:nvSpPr>
            <p:spPr bwMode="auto">
              <a:xfrm flipH="1">
                <a:off x="396753" y="1683248"/>
                <a:ext cx="107646" cy="1538"/>
              </a:xfrm>
              <a:prstGeom prst="line">
                <a:avLst/>
              </a:prstGeom>
              <a:noFill/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3" name="Rectangle 672"/>
              <p:cNvSpPr>
                <a:spLocks noChangeArrowheads="1"/>
              </p:cNvSpPr>
              <p:nvPr/>
            </p:nvSpPr>
            <p:spPr bwMode="auto">
              <a:xfrm>
                <a:off x="422897" y="2956458"/>
                <a:ext cx="653567" cy="173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4" name="Rectangle 673"/>
              <p:cNvSpPr>
                <a:spLocks noChangeArrowheads="1"/>
              </p:cNvSpPr>
              <p:nvPr/>
            </p:nvSpPr>
            <p:spPr bwMode="auto">
              <a:xfrm>
                <a:off x="396754" y="2931855"/>
                <a:ext cx="655105" cy="16453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5" name="Rectangle 677"/>
              <p:cNvSpPr>
                <a:spLocks noChangeArrowheads="1"/>
              </p:cNvSpPr>
              <p:nvPr/>
            </p:nvSpPr>
            <p:spPr bwMode="auto">
              <a:xfrm>
                <a:off x="1044170" y="3088700"/>
                <a:ext cx="0" cy="2675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" name="Line 679"/>
              <p:cNvSpPr>
                <a:spLocks noChangeShapeType="1"/>
              </p:cNvSpPr>
              <p:nvPr/>
            </p:nvSpPr>
            <p:spPr bwMode="auto">
              <a:xfrm>
                <a:off x="24605" y="1889298"/>
                <a:ext cx="332166" cy="153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7" name="Freeform 680"/>
              <p:cNvSpPr>
                <a:spLocks/>
              </p:cNvSpPr>
              <p:nvPr/>
            </p:nvSpPr>
            <p:spPr bwMode="auto">
              <a:xfrm>
                <a:off x="24605" y="1857007"/>
                <a:ext cx="66126" cy="73809"/>
              </a:xfrm>
              <a:custGeom>
                <a:avLst/>
                <a:gdLst>
                  <a:gd name="T0" fmla="*/ 0 w 43"/>
                  <a:gd name="T1" fmla="*/ 21 h 48"/>
                  <a:gd name="T2" fmla="*/ 43 w 43"/>
                  <a:gd name="T3" fmla="*/ 0 h 48"/>
                  <a:gd name="T4" fmla="*/ 43 w 43"/>
                  <a:gd name="T5" fmla="*/ 48 h 48"/>
                  <a:gd name="T6" fmla="*/ 0 w 43"/>
                  <a:gd name="T7" fmla="*/ 21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"/>
                  <a:gd name="T13" fmla="*/ 0 h 48"/>
                  <a:gd name="T14" fmla="*/ 43 w 43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" h="48">
                    <a:moveTo>
                      <a:pt x="0" y="21"/>
                    </a:moveTo>
                    <a:lnTo>
                      <a:pt x="43" y="0"/>
                    </a:lnTo>
                    <a:lnTo>
                      <a:pt x="43" y="48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Freeform 681"/>
              <p:cNvSpPr>
                <a:spLocks/>
              </p:cNvSpPr>
              <p:nvPr/>
            </p:nvSpPr>
            <p:spPr bwMode="auto">
              <a:xfrm>
                <a:off x="289108" y="1857007"/>
                <a:ext cx="67663" cy="73809"/>
              </a:xfrm>
              <a:custGeom>
                <a:avLst/>
                <a:gdLst>
                  <a:gd name="T0" fmla="*/ 44 w 44"/>
                  <a:gd name="T1" fmla="*/ 21 h 48"/>
                  <a:gd name="T2" fmla="*/ 0 w 44"/>
                  <a:gd name="T3" fmla="*/ 0 h 48"/>
                  <a:gd name="T4" fmla="*/ 0 w 44"/>
                  <a:gd name="T5" fmla="*/ 48 h 48"/>
                  <a:gd name="T6" fmla="*/ 44 w 44"/>
                  <a:gd name="T7" fmla="*/ 21 h 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4"/>
                  <a:gd name="T13" fmla="*/ 0 h 48"/>
                  <a:gd name="T14" fmla="*/ 44 w 44"/>
                  <a:gd name="T15" fmla="*/ 48 h 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4" h="48">
                    <a:moveTo>
                      <a:pt x="44" y="21"/>
                    </a:moveTo>
                    <a:lnTo>
                      <a:pt x="0" y="0"/>
                    </a:lnTo>
                    <a:lnTo>
                      <a:pt x="0" y="48"/>
                    </a:ln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9" name="Rectangle 743"/>
              <p:cNvSpPr>
                <a:spLocks noChangeArrowheads="1"/>
              </p:cNvSpPr>
              <p:nvPr/>
            </p:nvSpPr>
            <p:spPr bwMode="auto">
              <a:xfrm>
                <a:off x="372149" y="2898026"/>
                <a:ext cx="655105" cy="16607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0" name="Rectangle 745"/>
              <p:cNvSpPr>
                <a:spLocks noChangeArrowheads="1"/>
              </p:cNvSpPr>
              <p:nvPr/>
            </p:nvSpPr>
            <p:spPr bwMode="auto">
              <a:xfrm>
                <a:off x="422897" y="3311666"/>
                <a:ext cx="653567" cy="173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1" name="Rectangle 746"/>
              <p:cNvSpPr>
                <a:spLocks noChangeArrowheads="1"/>
              </p:cNvSpPr>
              <p:nvPr/>
            </p:nvSpPr>
            <p:spPr bwMode="auto">
              <a:xfrm>
                <a:off x="396754" y="3279374"/>
                <a:ext cx="655105" cy="173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2" name="Rectangle 747"/>
              <p:cNvSpPr>
                <a:spLocks noChangeArrowheads="1"/>
              </p:cNvSpPr>
              <p:nvPr/>
            </p:nvSpPr>
            <p:spPr bwMode="auto">
              <a:xfrm>
                <a:off x="372149" y="3254771"/>
                <a:ext cx="655105" cy="16453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 eaLnBrk="0" hangingPunct="0"/>
                <a:endParaRPr lang="en-US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13" name="Rectangle 423"/>
            <p:cNvSpPr>
              <a:spLocks noChangeArrowheads="1"/>
            </p:cNvSpPr>
            <p:nvPr/>
          </p:nvSpPr>
          <p:spPr bwMode="auto">
            <a:xfrm>
              <a:off x="1694069" y="3460822"/>
              <a:ext cx="1814599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000" b="1" dirty="0">
                  <a:solidFill>
                    <a:srgbClr val="000000"/>
                  </a:solidFill>
                </a:rPr>
                <a:t>1 to 8 Cores @ up to 1.25 GHz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1114" name="Rectangle 790"/>
            <p:cNvSpPr>
              <a:spLocks noChangeArrowheads="1"/>
            </p:cNvSpPr>
            <p:nvPr/>
          </p:nvSpPr>
          <p:spPr bwMode="auto">
            <a:xfrm>
              <a:off x="1975033" y="3213254"/>
              <a:ext cx="1149830" cy="123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 eaLnBrk="0" hangingPunct="0"/>
              <a:r>
                <a:rPr lang="en-US" sz="800" b="1" dirty="0">
                  <a:solidFill>
                    <a:srgbClr val="000000"/>
                  </a:solidFill>
                </a:rPr>
                <a:t>L2 Memory </a:t>
              </a:r>
              <a:r>
                <a:rPr lang="en-US" sz="800" b="1" dirty="0" smtClean="0">
                  <a:solidFill>
                    <a:srgbClr val="000000"/>
                  </a:solidFill>
                </a:rPr>
                <a:t>Cache/RAM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362" name="Rectangle 433"/>
            <p:cNvSpPr>
              <a:spLocks noChangeArrowheads="1"/>
            </p:cNvSpPr>
            <p:nvPr/>
          </p:nvSpPr>
          <p:spPr bwMode="auto">
            <a:xfrm>
              <a:off x="545920" y="1254193"/>
              <a:ext cx="630500" cy="149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800" b="1" dirty="0">
                  <a:solidFill>
                    <a:srgbClr val="000000"/>
                  </a:solidFill>
                </a:rPr>
                <a:t>DDR3 EMIF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63" name="Slide Number Placeholder 36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42875"/>
            <a:ext cx="8458200" cy="666750"/>
          </a:xfrm>
        </p:spPr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Packet Accelerator 1.0 Block Diagram </a:t>
            </a:r>
            <a:endParaRPr lang="en-US" sz="3600" dirty="0" smtClean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4061689" y="790204"/>
          <a:ext cx="4737100" cy="6210300"/>
        </p:xfrm>
        <a:graphic>
          <a:graphicData uri="http://schemas.openxmlformats.org/presentationml/2006/ole">
            <p:oleObj spid="_x0000_s136194" name="Visio" r:id="rId5" imgW="7083357" imgH="9183628" progId="Visio.Drawing.11">
              <p:embed/>
            </p:oleObj>
          </a:graphicData>
        </a:graphic>
      </p:graphicFrame>
      <p:sp>
        <p:nvSpPr>
          <p:cNvPr id="4" name="Rectangle 63"/>
          <p:cNvSpPr>
            <a:spLocks noChangeArrowheads="1"/>
          </p:cNvSpPr>
          <p:nvPr/>
        </p:nvSpPr>
        <p:spPr bwMode="auto">
          <a:xfrm>
            <a:off x="386842" y="897921"/>
            <a:ext cx="3733802" cy="39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Provides hardware accelerators to perform the packet classification for Ethernet L2, L3, and L4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800" dirty="0" smtClean="0">
                <a:latin typeface="+mn-lt"/>
              </a:rPr>
              <a:t>Hardware Lookup table (LUT1 64 entry/table, LUT2 8K entry/table)</a:t>
            </a:r>
            <a:endParaRPr lang="en-US" sz="1800" dirty="0">
              <a:latin typeface="+mn-lt"/>
            </a:endParaRPr>
          </a:p>
          <a:p>
            <a:pPr marL="227013" lvl="0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Based on use case firmware can be redefined/developed</a:t>
            </a:r>
          </a:p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Engines for modification (IP header/UDP header checksum, IP fragmentation, update </a:t>
            </a:r>
            <a:r>
              <a:rPr lang="en-US" sz="1800" dirty="0" err="1" smtClean="0">
                <a:latin typeface="+mn-lt"/>
              </a:rPr>
              <a:t>PPPoE</a:t>
            </a:r>
            <a:r>
              <a:rPr lang="en-US" sz="1800" dirty="0" smtClean="0">
                <a:latin typeface="+mn-lt"/>
              </a:rPr>
              <a:t> header)</a:t>
            </a:r>
          </a:p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800" dirty="0" smtClean="0">
                <a:latin typeface="+mn-lt"/>
              </a:rPr>
              <a:t>Multi routing (same packet can be copied and routed to 8 different queue)</a:t>
            </a:r>
          </a:p>
          <a:p>
            <a:pPr marL="227013" lvl="0" indent="-227013" algn="l">
              <a:lnSpc>
                <a:spcPct val="85000"/>
              </a:lnSpc>
              <a:spcAft>
                <a:spcPct val="10000"/>
              </a:spcAft>
            </a:pPr>
            <a:endParaRPr lang="en-US" sz="1600" dirty="0" smtClean="0">
              <a:latin typeface="+mn-lt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9038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NetCP1.0  Typical Application</a:t>
            </a:r>
          </a:p>
        </p:txBody>
      </p:sp>
      <p:sp>
        <p:nvSpPr>
          <p:cNvPr id="9219" name="Content Placeholder 1"/>
          <p:cNvSpPr>
            <a:spLocks noGrp="1"/>
          </p:cNvSpPr>
          <p:nvPr>
            <p:ph idx="1"/>
          </p:nvPr>
        </p:nvSpPr>
        <p:spPr>
          <a:xfrm>
            <a:off x="333375" y="1047750"/>
            <a:ext cx="8467725" cy="494665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9220" name="Rectangle 3"/>
          <p:cNvSpPr txBox="1">
            <a:spLocks noChangeArrowheads="1"/>
          </p:cNvSpPr>
          <p:nvPr/>
        </p:nvSpPr>
        <p:spPr bwMode="auto">
          <a:xfrm>
            <a:off x="457200" y="4829175"/>
            <a:ext cx="8229600" cy="143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227013" indent="-227013" algn="l">
              <a:spcBef>
                <a:spcPts val="800"/>
              </a:spcBef>
              <a:buFontTx/>
              <a:buChar char="•"/>
            </a:pPr>
            <a:r>
              <a:rPr lang="en-US" sz="1600"/>
              <a:t>Software for </a:t>
            </a:r>
            <a:r>
              <a:rPr lang="sv-SE" sz="1600"/>
              <a:t>IP reasembly</a:t>
            </a:r>
          </a:p>
          <a:p>
            <a:pPr marL="227013" indent="-227013" algn="l">
              <a:spcBef>
                <a:spcPts val="800"/>
              </a:spcBef>
              <a:buFontTx/>
              <a:buChar char="•"/>
            </a:pPr>
            <a:r>
              <a:rPr lang="en-US" sz="1600"/>
              <a:t>Software IP Firewall</a:t>
            </a:r>
            <a:endParaRPr lang="sv-SE" sz="1600"/>
          </a:p>
          <a:p>
            <a:pPr marL="227013" indent="-227013" algn="l">
              <a:lnSpc>
                <a:spcPct val="90000"/>
              </a:lnSpc>
              <a:spcBef>
                <a:spcPts val="800"/>
              </a:spcBef>
              <a:buFontTx/>
              <a:buChar char="•"/>
            </a:pPr>
            <a:r>
              <a:rPr lang="en-US" sz="1600"/>
              <a:t>Software for Packet Framing on to-network direction</a:t>
            </a:r>
            <a:endParaRPr lang="sv-SE" sz="1600"/>
          </a:p>
        </p:txBody>
      </p:sp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350" y="1114425"/>
            <a:ext cx="8724900" cy="348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3"/>
          <p:cNvSpPr>
            <a:spLocks noGrp="1"/>
          </p:cNvSpPr>
          <p:nvPr>
            <p:ph type="title" idx="4294967295"/>
          </p:nvPr>
        </p:nvSpPr>
        <p:spPr>
          <a:xfrm>
            <a:off x="515681" y="1143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Agenda</a:t>
            </a:r>
          </a:p>
        </p:txBody>
      </p:sp>
      <p:sp>
        <p:nvSpPr>
          <p:cNvPr id="48133" name="Content Placeholder 4"/>
          <p:cNvSpPr>
            <a:spLocks noGrp="1"/>
          </p:cNvSpPr>
          <p:nvPr>
            <p:ph idx="4294967295"/>
          </p:nvPr>
        </p:nvSpPr>
        <p:spPr>
          <a:xfrm>
            <a:off x="356048" y="831580"/>
            <a:ext cx="8189140" cy="54292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KeyStone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I/NetCP1.0 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Typical Application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 1.0</a:t>
            </a:r>
          </a:p>
          <a:p>
            <a:pPr eaLnBrk="1" hangingPunct="1"/>
            <a:r>
              <a:rPr lang="en-US" sz="2400" dirty="0" err="1" smtClean="0"/>
              <a:t>KeyStone</a:t>
            </a:r>
            <a:r>
              <a:rPr lang="en-US" sz="2400" dirty="0" smtClean="0"/>
              <a:t> II/ NetCP1.5</a:t>
            </a:r>
          </a:p>
          <a:p>
            <a:pPr lvl="1" eaLnBrk="1" hangingPunct="1"/>
            <a:r>
              <a:rPr lang="en-US" sz="2000" dirty="0" smtClean="0"/>
              <a:t>Overview</a:t>
            </a:r>
          </a:p>
          <a:p>
            <a:pPr lvl="1" eaLnBrk="1" hangingPunct="1"/>
            <a:r>
              <a:rPr lang="en-US" sz="2000" dirty="0" smtClean="0"/>
              <a:t>Typical Application</a:t>
            </a:r>
          </a:p>
          <a:p>
            <a:pPr lvl="1" eaLnBrk="1" hangingPunct="1"/>
            <a:r>
              <a:rPr lang="en-US" sz="2000" dirty="0" smtClean="0"/>
              <a:t>PA 1.5</a:t>
            </a:r>
          </a:p>
          <a:p>
            <a:pPr lvl="1" eaLnBrk="1" hangingPunct="1"/>
            <a:r>
              <a:rPr lang="en-US" sz="2000" dirty="0" err="1" smtClean="0"/>
              <a:t>NetCP</a:t>
            </a:r>
            <a:r>
              <a:rPr lang="en-US" sz="2000" dirty="0" smtClean="0"/>
              <a:t> QMSS/PDSP Firmware/RA</a:t>
            </a:r>
          </a:p>
          <a:p>
            <a:pPr eaLnBrk="1" hangingPunct="1"/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NetCP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1.0 Vs NetCP1.5</a:t>
            </a:r>
          </a:p>
          <a:p>
            <a:pPr eaLnBrk="1" hangingPunct="1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Security Accelerator 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Channel Configuration</a:t>
            </a:r>
          </a:p>
          <a:p>
            <a:pPr lvl="1" eaLnBrk="1" hangingPunct="1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Data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9"/>
          <p:cNvSpPr>
            <a:spLocks noGrp="1" noChangeArrowheads="1"/>
          </p:cNvSpPr>
          <p:nvPr>
            <p:ph type="title" idx="4294967295"/>
          </p:nvPr>
        </p:nvSpPr>
        <p:spPr>
          <a:xfrm>
            <a:off x="23857" y="76200"/>
            <a:ext cx="9048584" cy="762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KeyStone II Network Coprocessor (NETCP)</a:t>
            </a:r>
          </a:p>
        </p:txBody>
      </p:sp>
      <p:sp>
        <p:nvSpPr>
          <p:cNvPr id="54276" name="Rectangle 63"/>
          <p:cNvSpPr>
            <a:spLocks noChangeArrowheads="1"/>
          </p:cNvSpPr>
          <p:nvPr/>
        </p:nvSpPr>
        <p:spPr bwMode="auto">
          <a:xfrm>
            <a:off x="5374478" y="874170"/>
            <a:ext cx="3733802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Consists of one or two Network Coprocessor(s)  </a:t>
            </a:r>
          </a:p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Provides hardware accelerators to perform L2, L3, and L4 processing and encryption that was previously done in software</a:t>
            </a:r>
          </a:p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Packet </a:t>
            </a:r>
            <a:r>
              <a:rPr lang="en-US" sz="1600" dirty="0">
                <a:latin typeface="+mn-lt"/>
              </a:rPr>
              <a:t>Accelerator (PA</a:t>
            </a:r>
            <a:r>
              <a:rPr lang="en-US" sz="1600" dirty="0" smtClean="0">
                <a:latin typeface="+mn-lt"/>
              </a:rPr>
              <a:t>)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Single IP address option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UDP (and TCP) checksum and selected CRCs 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L2/L3/L4 support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Quality of Service (QoS)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Multicast to multiple queues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Timestamps</a:t>
            </a:r>
          </a:p>
          <a:p>
            <a:pPr marL="227013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Security </a:t>
            </a:r>
            <a:r>
              <a:rPr lang="en-US" sz="1600" dirty="0">
                <a:latin typeface="+mn-lt"/>
              </a:rPr>
              <a:t>Accelerator (SA</a:t>
            </a:r>
            <a:r>
              <a:rPr lang="en-US" sz="1600" dirty="0" smtClean="0">
                <a:latin typeface="+mn-lt"/>
              </a:rPr>
              <a:t>)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Hardware encryption, decryption, and authentication</a:t>
            </a:r>
          </a:p>
          <a:p>
            <a:pPr marL="574675" lvl="1" indent="-23336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–"/>
            </a:pPr>
            <a:r>
              <a:rPr lang="en-US" sz="1600" dirty="0" smtClean="0">
                <a:latin typeface="+mn-lt"/>
              </a:rPr>
              <a:t>Supports IPsec ESP, IPsec AH, SRTP, and 3GPP protocols</a:t>
            </a:r>
            <a:endParaRPr lang="en-US" sz="1600" dirty="0">
              <a:latin typeface="+mn-lt"/>
            </a:endParaRPr>
          </a:p>
          <a:p>
            <a:pPr marL="227013" lvl="1" indent="-227013" algn="l">
              <a:lnSpc>
                <a:spcPct val="85000"/>
              </a:lnSpc>
              <a:spcAft>
                <a:spcPct val="100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+mn-lt"/>
              </a:rPr>
              <a:t>2x 5-port Ethernet switches (depending on number of instances of NETCP) with 4-8 ports connecting to 4-8 SGMII ports and one port connecting to the Packet and Security Accelerators.</a:t>
            </a:r>
          </a:p>
        </p:txBody>
      </p:sp>
      <p:pic>
        <p:nvPicPr>
          <p:cNvPr id="5" name="Picture 4" descr="Func Diagram KII P05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0" y="854595"/>
            <a:ext cx="5337059" cy="544678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144B24B-BAB1-431A-82C6-36E096187F5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429496" y="5628904"/>
            <a:ext cx="201881" cy="16625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AUDIO_TEMP" val="C:\Users\a0850458\AppData\Local\Temp\articulate\presenter\ae\audio\20101105024425\"/>
  <p:tag name="PRESENTATION_PLAYLIST_COUNT" val="0"/>
  <p:tag name="PRESENTATION_PRESENTER_SLIDE_LEVEL" val="0"/>
  <p:tag name="ARTICULATE_TEMPLATE_GUID" val="964306da-7288-4a58-87f1-2616ae5904c9"/>
  <p:tag name="ARTICULATE_PROJECT_CHECK" val="0"/>
  <p:tag name="ARTICULATE_TEMPLATE" val="TI Master White"/>
  <p:tag name="ARTICULATE_REFERENCE_COUNT" val="2"/>
  <p:tag name="ARTICULATE_REFERENCE_TYPE_1" val="1"/>
  <p:tag name="ARTICULATE_REFERENCE_TITLE_1" val="KeyStone C66x SoC Architecture Overview Training Slides"/>
  <p:tag name="ARTICULATE_REFERENCE_1" val="C:\Data\Keystone Training\PDF\KeyStone SoC Overview.pdf"/>
  <p:tag name="ARTICULATE_REFERENCE_TYPE_2" val="0"/>
  <p:tag name="ARTICULATE_REFERENCE_TITLE_2" val="Getting Started: TMS320C66x High-Performance Multicore DSPs"/>
  <p:tag name="ARTICULATE_REFERENCE_2" val="http://focus.ti.com/dsp/docs/dspcontent.tsp?contentId=77428"/>
  <p:tag name="ARTICULATE_PRESENTER_VERSION" val="6"/>
  <p:tag name="PUBLISH_TITLE" val="KeyStone Training: C66x SOC Architecture Overview"/>
  <p:tag name="ARTICULATE_PUBLISH_PATH" val="C:\Data\Keystone Training\PUBLISH"/>
  <p:tag name="ARTICULATE_LOGO" val="TI_logo_off_white_square.jpg"/>
  <p:tag name="ARTICULATE_PRESENTER" val="(None selected)"/>
  <p:tag name="ARTICULATE_PRESENTER_GUID" val="9869030842"/>
  <p:tag name="ARTICULATE_LMS" val="0"/>
  <p:tag name="ARTICULATE_USE_PROJECT_TEMPLATE" val="1"/>
  <p:tag name="LMS_PUBLISH" val="No"/>
  <p:tag name="PRESENTER_PREVIEW_MODE" val="0"/>
  <p:tag name="PRESENTER_PREVIEW_START" val="1"/>
  <p:tag name="PLAYERLOGOHEIGHT" val="476"/>
  <p:tag name="PLAYERLOGOWIDTH" val="1357"/>
  <p:tag name="LAUNCHINNEWWINDOW" val="1"/>
  <p:tag name="LASTPUBLISHED" val="C:\Data\Keystone Training\PUBLISH\01 KeyStone Overview\launch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VIEW_MODE" val="2"/>
  <p:tag name="ARTICULATE_LOCK_SLIDE" val="0"/>
  <p:tag name="ARTICULATE_SLIDE_GUID" val="fa82b325-1c6a-4d16-8fdf-311dcef743a2"/>
  <p:tag name="ELAPSEDTIME" val="39.963"/>
  <p:tag name="TIMELINE" val="6.70/13.07/19.96/30.12"/>
  <p:tag name="ARTICULATE_SLIDE_NAV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VIEW_MODE" val="2"/>
  <p:tag name="ARTICULATE_LOCK_SLIDE" val="0"/>
  <p:tag name="ARTICULATE_SLIDE_GUID" val="fa82b325-1c6a-4d16-8fdf-311dcef743a2"/>
  <p:tag name="ELAPSEDTIME" val="39.963"/>
  <p:tag name="TIMELINE" val="6.70/13.07/19.96/30.12"/>
  <p:tag name="ARTICULATE_SLIDE_NAV" val="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.953"/>
  <p:tag name="ARTICULATE_SLIDE_PAUSE" val="0"/>
  <p:tag name="ARTICULATE_NAV_LEVEL" val="1"/>
  <p:tag name="ARTICULATE_PLAYLIST_ID" val="-1"/>
  <p:tag name="ARTICULATE_LOCK_SLIDE" val="0"/>
  <p:tag name="ARTICULATE_SLIDE_GUID" val="656de23f-92d3-4b11-86c8-30b1063f69ba"/>
  <p:tag name="ARTICULATE_SLIDE_NAV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.953"/>
  <p:tag name="ARTICULATE_SLIDE_PAUSE" val="0"/>
  <p:tag name="ARTICULATE_NAV_LEVEL" val="1"/>
  <p:tag name="ARTICULATE_PLAYLIST_ID" val="-1"/>
  <p:tag name="ARTICULATE_LOCK_SLIDE" val="0"/>
  <p:tag name="ARTICULATE_SLIDE_GUID" val="656de23f-92d3-4b11-86c8-30b1063f69ba"/>
  <p:tag name="ARTICULATE_SLIDE_NAV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ddb39ba4-fe64-44a4-9ea8-d31ffbb7e710"/>
  <p:tag name="ARTICULATE_SLIDE_PAUSE" val="0"/>
  <p:tag name="ARTICULATE_NAV_LEVEL" val="2"/>
  <p:tag name="ARTICULATE_PLAYLIST_ID" val="-1"/>
  <p:tag name="ARTICULATE_LOCK_SLIDE" val="0"/>
  <p:tag name="ELAPSEDTIME" val="82.937"/>
  <p:tag name="TIMELINE" val="11.17/31.72/43.84/66.06"/>
  <p:tag name="ARTICULATE_SLIDE_NAV" val="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ddb39ba4-fe64-44a4-9ea8-d31ffbb7e710"/>
  <p:tag name="ARTICULATE_SLIDE_PAUSE" val="0"/>
  <p:tag name="ARTICULATE_NAV_LEVEL" val="2"/>
  <p:tag name="ARTICULATE_PLAYLIST_ID" val="-1"/>
  <p:tag name="ARTICULATE_LOCK_SLIDE" val="0"/>
  <p:tag name="ELAPSEDTIME" val="82.937"/>
  <p:tag name="TIMELINE" val="11.17/31.72/43.84/66.06"/>
  <p:tag name="ARTICULATE_SLIDE_NAV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ARTICULATE_SLIDE_GUID" val="8ccca7a7-ed28-4d26-a8e8-6da810c791f5"/>
  <p:tag name="ELAPSEDTIME" val="19.067"/>
  <p:tag name="ARTICULATE_SLIDE_NAV" val="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ARTICULATE_SLIDE_GUID" val="28ea9bc3-697a-41f4-8728-898de76bd4d1"/>
  <p:tag name="ELAPSEDTIME" val="61.541"/>
  <p:tag name="ARTICULATE_SLIDE_NAV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LOCK_SLIDE" val="0"/>
  <p:tag name="ARTICULATE_SLIDE_GUID" val="28ea9bc3-697a-41f4-8728-898de76bd4d1"/>
  <p:tag name="ELAPSEDTIME" val="61.541"/>
  <p:tag name="ARTICULATE_SLIDE_NAV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.953"/>
  <p:tag name="ARTICULATE_SLIDE_PAUSE" val="0"/>
  <p:tag name="ARTICULATE_NAV_LEVEL" val="1"/>
  <p:tag name="ARTICULATE_PLAYLIST_ID" val="-1"/>
  <p:tag name="ARTICULATE_LOCK_SLIDE" val="0"/>
  <p:tag name="ARTICULATE_SLIDE_GUID" val="656de23f-92d3-4b11-86c8-30b1063f69ba"/>
  <p:tag name="ARTICULATE_SLIDE_NAV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5.901"/>
  <p:tag name="ARTICULATE_SLIDE_PAUSE" val="0"/>
  <p:tag name="ARTICULATE_NAV_LEVEL" val="2"/>
  <p:tag name="ARTICULATE_PLAYLIST_ID" val="-1"/>
  <p:tag name="ARTICULATE_LOCK_SLIDE" val="0"/>
  <p:tag name="ARTICULATE_SLIDE_GUID" val="12f40dac-f7ba-4d1a-b4ea-301d7184245c"/>
  <p:tag name="ARTICULATE_SLIDE_NAV" val="1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0"/>
  <p:tag name="ARTICULATE_NAV_LEVEL" val="1"/>
  <p:tag name="ARTICULATE_PLAYLIST_ID" val="-1"/>
  <p:tag name="ARTICULATE_VIEW_MODE" val="2"/>
  <p:tag name="ARTICULATE_LOCK_SLIDE" val="0"/>
  <p:tag name="ARTICULATE_SLIDE_GUID" val="fa82b325-1c6a-4d16-8fdf-311dcef743a2"/>
  <p:tag name="ELAPSEDTIME" val="39.963"/>
  <p:tag name="TIMELINE" val="6.70/13.07/19.96/30.12"/>
  <p:tag name="ARTICULATE_SLIDE_NAV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.953"/>
  <p:tag name="ARTICULATE_SLIDE_PAUSE" val="0"/>
  <p:tag name="ARTICULATE_NAV_LEVEL" val="1"/>
  <p:tag name="ARTICULATE_PLAYLIST_ID" val="-1"/>
  <p:tag name="ARTICULATE_LOCK_SLIDE" val="0"/>
  <p:tag name="ARTICULATE_SLIDE_GUID" val="656de23f-92d3-4b11-86c8-30b1063f69ba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2f40dac-f7ba-4d1a-b4ea-301d7184245c"/>
  <p:tag name="ARTICULATE_SLIDE_PAUSE" val="0"/>
  <p:tag name="ARTICULATE_NAV_LEVEL" val="2"/>
  <p:tag name="ARTICULATE_PLAYLIST_ID" val="-1"/>
  <p:tag name="ARTICULATE_LOCK_SLIDE" val="0"/>
  <p:tag name="ELAPSEDTIME" val="43.229"/>
  <p:tag name="ARTICULATE_SLIDE_NAV" val="1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a0850458\AppData\Local\Temp\articulate\presenter\imgtemp\pmZdubCo_files\slide0001_image001.gif"/>
</p:tagLst>
</file>

<file path=ppt/theme/theme1.xml><?xml version="1.0" encoding="utf-8"?>
<a:theme xmlns:a="http://schemas.openxmlformats.org/drawingml/2006/main" name="13_KeyStoneOLT">
  <a:themeElements>
    <a:clrScheme name="KeyStoneOLT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KeyStoneOL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KeyStoneOLT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ontent_x0020_Owner xmlns="99c847d8-566e-43ce-87b7-3c417d164c47">Ramroop, Saffie</Content_x0020_Owner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F34EDD2AB14F49969AD5B68D65D28C" ma:contentTypeVersion="1" ma:contentTypeDescription="Create a new document." ma:contentTypeScope="" ma:versionID="aec3fda75a9471671297bbb4606d1d91">
  <xsd:schema xmlns:xsd="http://www.w3.org/2001/XMLSchema" xmlns:p="http://schemas.microsoft.com/office/2006/metadata/properties" xmlns:ns2="99c847d8-566e-43ce-87b7-3c417d164c47" targetNamespace="http://schemas.microsoft.com/office/2006/metadata/properties" ma:root="true" ma:fieldsID="6b49c4b1e87cfd71c9528e3cb8636bc2" ns2:_="">
    <xsd:import namespace="99c847d8-566e-43ce-87b7-3c417d164c47"/>
    <xsd:element name="properties">
      <xsd:complexType>
        <xsd:sequence>
          <xsd:element name="documentManagement">
            <xsd:complexType>
              <xsd:all>
                <xsd:element ref="ns2:Content_x0020_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99c847d8-566e-43ce-87b7-3c417d164c47" elementFormDefault="qualified">
    <xsd:import namespace="http://schemas.microsoft.com/office/2006/documentManagement/types"/>
    <xsd:element name="Content_x0020_Owner" ma:index="8" nillable="true" ma:displayName="Content Owner" ma:internalName="Content_x0020_Owne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247FEFF-82D0-4BBE-AA2E-6E8C28F7BB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BBC1DF-22C6-4C0C-A1CC-096D390C1463}">
  <ds:schemaRefs>
    <ds:schemaRef ds:uri="http://schemas.microsoft.com/office/2006/metadata/properties"/>
    <ds:schemaRef ds:uri="99c847d8-566e-43ce-87b7-3c417d164c47"/>
  </ds:schemaRefs>
</ds:datastoreItem>
</file>

<file path=customXml/itemProps3.xml><?xml version="1.0" encoding="utf-8"?>
<ds:datastoreItem xmlns:ds="http://schemas.openxmlformats.org/officeDocument/2006/customXml" ds:itemID="{08087394-933C-48A1-8AD9-030539CA3EF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83529300-F1B4-4E63-A67B-9E50D1598C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847d8-566e-43ce-87b7-3c417d164c4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48508</TotalTime>
  <Words>1720</Words>
  <Application>Microsoft Office PowerPoint</Application>
  <PresentationFormat>On-screen Show (4:3)</PresentationFormat>
  <Paragraphs>470</Paragraphs>
  <Slides>22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13_KeyStoneOLT</vt:lpstr>
      <vt:lpstr>Visio</vt:lpstr>
      <vt:lpstr>TI Keystone Networking Coprocessor Introduction</vt:lpstr>
      <vt:lpstr>Why Network Co Processor (NetCP):</vt:lpstr>
      <vt:lpstr>Why Network Co Processor (NetCP)</vt:lpstr>
      <vt:lpstr>Agenda</vt:lpstr>
      <vt:lpstr>KeyStone I Network Coprocessor </vt:lpstr>
      <vt:lpstr>Packet Accelerator 1.0 Block Diagram </vt:lpstr>
      <vt:lpstr>NetCP1.0  Typical Application</vt:lpstr>
      <vt:lpstr>Agenda</vt:lpstr>
      <vt:lpstr>KeyStone II Network Coprocessor (NETCP)</vt:lpstr>
      <vt:lpstr>Packet Accelerator 1.5 Block Diagram </vt:lpstr>
      <vt:lpstr>Packet Accelerator 1.5</vt:lpstr>
      <vt:lpstr>NetCP1.5 Typical Application </vt:lpstr>
      <vt:lpstr>NetCP QMSS</vt:lpstr>
      <vt:lpstr>PDSP firmware</vt:lpstr>
      <vt:lpstr>Reassembly Engine</vt:lpstr>
      <vt:lpstr>Agenda</vt:lpstr>
      <vt:lpstr>NetCP 1.0 Vs 1.5</vt:lpstr>
      <vt:lpstr>Agenda</vt:lpstr>
      <vt:lpstr>Security Accelerator Overview</vt:lpstr>
      <vt:lpstr>SA LLD: Channel Configuration</vt:lpstr>
      <vt:lpstr>SA LLD: Packet Process (Air Cipher)</vt:lpstr>
      <vt:lpstr>For More Information</vt:lpstr>
    </vt:vector>
  </TitlesOfParts>
  <Company>Texas Instruments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Eric Wand</dc:creator>
  <cp:lastModifiedBy>a0282166</cp:lastModifiedBy>
  <cp:revision>1733</cp:revision>
  <dcterms:created xsi:type="dcterms:W3CDTF">2007-12-19T20:51:45Z</dcterms:created>
  <dcterms:modified xsi:type="dcterms:W3CDTF">2014-05-28T06:46:13Z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Nyquist Shannon Overview 201002</vt:lpwstr>
  </property>
  <property fmtid="{D5CDD505-2E9C-101B-9397-08002B2CF9AE}" pid="4" name="ContentType">
    <vt:lpwstr>Document</vt:lpwstr>
  </property>
  <property fmtid="{D5CDD505-2E9C-101B-9397-08002B2CF9AE}" pid="5" name="ArticulateGUID">
    <vt:lpwstr>F4439122-C36E-4BB0-89C4-8CF50759815C</vt:lpwstr>
  </property>
  <property fmtid="{D5CDD505-2E9C-101B-9397-08002B2CF9AE}" pid="6" name="ArticulateProjectFull">
    <vt:lpwstr>C:\Data\TRAINING\keystone-workshop\slides\KeyStone SoC Architecture.ppta</vt:lpwstr>
  </property>
</Properties>
</file>